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708" r:id="rId2"/>
  </p:sldMasterIdLst>
  <p:notesMasterIdLst>
    <p:notesMasterId r:id="rId49"/>
  </p:notesMasterIdLst>
  <p:handoutMasterIdLst>
    <p:handoutMasterId r:id="rId50"/>
  </p:handoutMasterIdLst>
  <p:sldIdLst>
    <p:sldId id="261" r:id="rId3"/>
    <p:sldId id="416" r:id="rId4"/>
    <p:sldId id="427" r:id="rId5"/>
    <p:sldId id="429" r:id="rId6"/>
    <p:sldId id="304" r:id="rId7"/>
    <p:sldId id="266" r:id="rId8"/>
    <p:sldId id="398" r:id="rId9"/>
    <p:sldId id="378" r:id="rId10"/>
    <p:sldId id="269" r:id="rId11"/>
    <p:sldId id="270" r:id="rId12"/>
    <p:sldId id="273" r:id="rId13"/>
    <p:sldId id="274" r:id="rId14"/>
    <p:sldId id="386" r:id="rId15"/>
    <p:sldId id="388" r:id="rId16"/>
    <p:sldId id="389" r:id="rId17"/>
    <p:sldId id="395" r:id="rId18"/>
    <p:sldId id="394" r:id="rId19"/>
    <p:sldId id="393" r:id="rId20"/>
    <p:sldId id="396" r:id="rId21"/>
    <p:sldId id="391" r:id="rId22"/>
    <p:sldId id="430" r:id="rId23"/>
    <p:sldId id="397" r:id="rId24"/>
    <p:sldId id="357" r:id="rId25"/>
    <p:sldId id="399" r:id="rId26"/>
    <p:sldId id="271" r:id="rId27"/>
    <p:sldId id="305" r:id="rId28"/>
    <p:sldId id="272" r:id="rId29"/>
    <p:sldId id="275" r:id="rId30"/>
    <p:sldId id="308" r:id="rId31"/>
    <p:sldId id="306" r:id="rId32"/>
    <p:sldId id="311" r:id="rId33"/>
    <p:sldId id="307" r:id="rId34"/>
    <p:sldId id="312" r:id="rId35"/>
    <p:sldId id="309" r:id="rId36"/>
    <p:sldId id="434" r:id="rId37"/>
    <p:sldId id="438" r:id="rId38"/>
    <p:sldId id="439" r:id="rId39"/>
    <p:sldId id="400" r:id="rId40"/>
    <p:sldId id="384" r:id="rId41"/>
    <p:sldId id="407" r:id="rId42"/>
    <p:sldId id="437" r:id="rId43"/>
    <p:sldId id="277" r:id="rId44"/>
    <p:sldId id="433" r:id="rId45"/>
    <p:sldId id="409" r:id="rId46"/>
    <p:sldId id="408" r:id="rId47"/>
    <p:sldId id="432" r:id="rId48"/>
  </p:sldIdLst>
  <p:sldSz cx="12188825" cy="6858000"/>
  <p:notesSz cx="6797675" cy="9926638"/>
  <p:embeddedFontLst>
    <p:embeddedFont>
      <p:font typeface="Tahoma" panose="020B0604030504040204" pitchFamily="34" charset="0"/>
      <p:regular r:id="rId51"/>
      <p:bold r:id="rId52"/>
    </p:embeddedFont>
    <p:embeddedFont>
      <p:font typeface="Franklin Gothic Book" panose="020B0503020102020204" pitchFamily="34" charset="0"/>
      <p:regular r:id="rId53"/>
      <p:italic r:id="rId54"/>
    </p:embeddedFont>
    <p:embeddedFont>
      <p:font typeface="Calibri" panose="020F0502020204030204" pitchFamily="34" charset="0"/>
      <p:regular r:id="rId55"/>
      <p:bold r:id="rId56"/>
      <p:italic r:id="rId57"/>
      <p:boldItalic r:id="rId58"/>
    </p:embeddedFont>
    <p:embeddedFont>
      <p:font typeface="Lucida Sans" panose="020B0602030504020204" pitchFamily="34" charset="0"/>
      <p:regular r:id="rId59"/>
      <p:bold r:id="rId60"/>
      <p:italic r:id="rId61"/>
      <p:boldItalic r:id="rId62"/>
    </p:embeddedFont>
    <p:embeddedFont>
      <p:font typeface="Lucida Sans Unicode" panose="020B0602030504020204" pitchFamily="34" charset="0"/>
      <p:regular r:id="rId63"/>
    </p:embeddedFont>
    <p:embeddedFont>
      <p:font typeface="Verdana" panose="020B0604030504040204" pitchFamily="34" charset="0"/>
      <p:regular r:id="rId64"/>
      <p:bold r:id="rId65"/>
      <p:italic r:id="rId66"/>
      <p:boldItalic r:id="rId67"/>
    </p:embeddedFont>
    <p:embeddedFont>
      <p:font typeface="AU Passata Light" panose="020B0303030902030804" pitchFamily="34" charset="0"/>
      <p:regular r:id="rId68"/>
      <p:bold r:id="rId69"/>
    </p:embeddedFont>
    <p:embeddedFont>
      <p:font typeface="Wingdings 3" panose="05040102010807070707" pitchFamily="18" charset="2"/>
      <p:regular r:id="rId70"/>
    </p:embeddedFont>
    <p:embeddedFont>
      <p:font typeface="Microsoft New Tai Lue" panose="020B0502040204020203" pitchFamily="34" charset="0"/>
      <p:regular r:id="rId71"/>
      <p:bold r:id="rId72"/>
    </p:embeddedFont>
    <p:embeddedFont>
      <p:font typeface="Georgia" panose="02040502050405020303" pitchFamily="18" charset="0"/>
      <p:regular r:id="rId73"/>
      <p:bold r:id="rId74"/>
      <p:italic r:id="rId75"/>
      <p:boldItalic r:id="rId76"/>
    </p:embeddedFont>
    <p:embeddedFont>
      <p:font typeface="AU Peto" panose="040C0B07020602020301" pitchFamily="82" charset="0"/>
      <p:regular r:id="rId77"/>
      <p:bold r:id="rId78"/>
    </p:embeddedFont>
    <p:embeddedFont>
      <p:font typeface="AU Passata" panose="020B0503030502030804" pitchFamily="34" charset="0"/>
      <p:regular r:id="rId79"/>
      <p:bold r:id="rId80"/>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5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3" autoAdjust="0"/>
    <p:restoredTop sz="73837" autoAdjust="0"/>
  </p:normalViewPr>
  <p:slideViewPr>
    <p:cSldViewPr snapToObjects="1" showGuides="1">
      <p:cViewPr varScale="1">
        <p:scale>
          <a:sx n="85" d="100"/>
          <a:sy n="85" d="100"/>
        </p:scale>
        <p:origin x="594"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3" d="100"/>
          <a:sy n="83" d="100"/>
        </p:scale>
        <p:origin x="3816"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3.xml"/><Relationship Id="rId61" Type="http://schemas.openxmlformats.org/officeDocument/2006/relationships/font" Target="fonts/font11.fntdata"/><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Diagram%20i%20Microsoft%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406169482358886E-2"/>
          <c:y val="4.2971051623577117E-2"/>
          <c:w val="0.77012748396057928"/>
          <c:h val="0.69822358393266371"/>
        </c:manualLayout>
      </c:layout>
      <c:lineChart>
        <c:grouping val="standard"/>
        <c:varyColors val="0"/>
        <c:ser>
          <c:idx val="0"/>
          <c:order val="0"/>
          <c:tx>
            <c:strRef>
              <c:f>'Ark1'!$C$19</c:f>
              <c:strCache>
                <c:ptCount val="1"/>
                <c:pt idx="0">
                  <c:v>Norge</c:v>
                </c:pt>
              </c:strCache>
            </c:strRef>
          </c:tx>
          <c:spPr>
            <a:ln w="47625">
              <a:noFill/>
            </a:ln>
          </c:spPr>
          <c:marker>
            <c:symbol val="none"/>
          </c:marker>
          <c:dPt>
            <c:idx val="4"/>
            <c:bubble3D val="0"/>
            <c:extLst>
              <c:ext xmlns:c16="http://schemas.microsoft.com/office/drawing/2014/chart" uri="{C3380CC4-5D6E-409C-BE32-E72D297353CC}">
                <c16:uniqueId val="{00000000-AA40-4493-8EE0-7A464825035E}"/>
              </c:ext>
            </c:extLst>
          </c:dPt>
          <c:dPt>
            <c:idx val="30"/>
            <c:marker>
              <c:symbol val="square"/>
              <c:size val="5"/>
              <c:spPr>
                <a:solidFill>
                  <a:srgbClr val="00B050"/>
                </a:solidFill>
                <a:ln>
                  <a:solidFill>
                    <a:srgbClr val="00B050"/>
                  </a:solidFill>
                </a:ln>
              </c:spPr>
            </c:marker>
            <c:bubble3D val="0"/>
            <c:extLst>
              <c:ext xmlns:c16="http://schemas.microsoft.com/office/drawing/2014/chart" uri="{C3380CC4-5D6E-409C-BE32-E72D297353CC}">
                <c16:uniqueId val="{00000001-AA40-4493-8EE0-7A464825035E}"/>
              </c:ext>
            </c:extLst>
          </c:dPt>
          <c:dPt>
            <c:idx val="42"/>
            <c:bubble3D val="0"/>
            <c:extLst>
              <c:ext xmlns:c16="http://schemas.microsoft.com/office/drawing/2014/chart" uri="{C3380CC4-5D6E-409C-BE32-E72D297353CC}">
                <c16:uniqueId val="{00000002-AA40-4493-8EE0-7A464825035E}"/>
              </c:ext>
            </c:extLst>
          </c:dPt>
          <c:dPt>
            <c:idx val="66"/>
            <c:bubble3D val="0"/>
            <c:extLst>
              <c:ext xmlns:c16="http://schemas.microsoft.com/office/drawing/2014/chart" uri="{C3380CC4-5D6E-409C-BE32-E72D297353CC}">
                <c16:uniqueId val="{00000003-AA40-4493-8EE0-7A464825035E}"/>
              </c:ext>
            </c:extLst>
          </c:dPt>
          <c:dPt>
            <c:idx val="112"/>
            <c:bubble3D val="0"/>
            <c:extLst>
              <c:ext xmlns:c16="http://schemas.microsoft.com/office/drawing/2014/chart" uri="{C3380CC4-5D6E-409C-BE32-E72D297353CC}">
                <c16:uniqueId val="{00000004-AA40-4493-8EE0-7A464825035E}"/>
              </c:ext>
            </c:extLst>
          </c:dPt>
          <c:dPt>
            <c:idx val="130"/>
            <c:bubble3D val="0"/>
            <c:extLst>
              <c:ext xmlns:c16="http://schemas.microsoft.com/office/drawing/2014/chart" uri="{C3380CC4-5D6E-409C-BE32-E72D297353CC}">
                <c16:uniqueId val="{00000005-AA40-4493-8EE0-7A464825035E}"/>
              </c:ext>
            </c:extLst>
          </c:dPt>
          <c:cat>
            <c:numRef>
              <c:f>'Ark1'!$B$20:$B$100</c:f>
              <c:numCache>
                <c:formatCode>yyyy</c:formatCode>
                <c:ptCount val="81"/>
                <c:pt idx="0">
                  <c:v>14611</c:v>
                </c:pt>
                <c:pt idx="1">
                  <c:v>14977</c:v>
                </c:pt>
                <c:pt idx="2">
                  <c:v>15342</c:v>
                </c:pt>
                <c:pt idx="3">
                  <c:v>15707</c:v>
                </c:pt>
                <c:pt idx="4">
                  <c:v>16072</c:v>
                </c:pt>
                <c:pt idx="5">
                  <c:v>16438</c:v>
                </c:pt>
                <c:pt idx="6">
                  <c:v>16803</c:v>
                </c:pt>
                <c:pt idx="7">
                  <c:v>17168</c:v>
                </c:pt>
                <c:pt idx="8">
                  <c:v>17533</c:v>
                </c:pt>
                <c:pt idx="9">
                  <c:v>17899</c:v>
                </c:pt>
                <c:pt idx="10">
                  <c:v>18264</c:v>
                </c:pt>
                <c:pt idx="11">
                  <c:v>18629</c:v>
                </c:pt>
                <c:pt idx="12">
                  <c:v>18994</c:v>
                </c:pt>
                <c:pt idx="13">
                  <c:v>19360</c:v>
                </c:pt>
                <c:pt idx="14">
                  <c:v>19725</c:v>
                </c:pt>
                <c:pt idx="15">
                  <c:v>20090</c:v>
                </c:pt>
                <c:pt idx="16">
                  <c:v>20455</c:v>
                </c:pt>
                <c:pt idx="17">
                  <c:v>20821</c:v>
                </c:pt>
                <c:pt idx="18">
                  <c:v>21186</c:v>
                </c:pt>
                <c:pt idx="19">
                  <c:v>21551</c:v>
                </c:pt>
                <c:pt idx="20">
                  <c:v>21916</c:v>
                </c:pt>
                <c:pt idx="21">
                  <c:v>22282</c:v>
                </c:pt>
                <c:pt idx="22">
                  <c:v>22647</c:v>
                </c:pt>
                <c:pt idx="23">
                  <c:v>23012</c:v>
                </c:pt>
                <c:pt idx="24">
                  <c:v>23377</c:v>
                </c:pt>
                <c:pt idx="25">
                  <c:v>23743</c:v>
                </c:pt>
                <c:pt idx="26">
                  <c:v>24108</c:v>
                </c:pt>
                <c:pt idx="27">
                  <c:v>24473</c:v>
                </c:pt>
                <c:pt idx="28">
                  <c:v>24838</c:v>
                </c:pt>
                <c:pt idx="29">
                  <c:v>25204</c:v>
                </c:pt>
                <c:pt idx="30">
                  <c:v>25569</c:v>
                </c:pt>
                <c:pt idx="31">
                  <c:v>25934</c:v>
                </c:pt>
                <c:pt idx="32">
                  <c:v>26299</c:v>
                </c:pt>
                <c:pt idx="33">
                  <c:v>26665</c:v>
                </c:pt>
                <c:pt idx="34">
                  <c:v>27030</c:v>
                </c:pt>
                <c:pt idx="35">
                  <c:v>27395</c:v>
                </c:pt>
                <c:pt idx="36">
                  <c:v>27760</c:v>
                </c:pt>
                <c:pt idx="37">
                  <c:v>28126</c:v>
                </c:pt>
                <c:pt idx="38">
                  <c:v>28491</c:v>
                </c:pt>
                <c:pt idx="39">
                  <c:v>28856</c:v>
                </c:pt>
                <c:pt idx="40">
                  <c:v>29221</c:v>
                </c:pt>
                <c:pt idx="41">
                  <c:v>29587</c:v>
                </c:pt>
                <c:pt idx="42">
                  <c:v>29952</c:v>
                </c:pt>
                <c:pt idx="43">
                  <c:v>30317</c:v>
                </c:pt>
                <c:pt idx="44">
                  <c:v>30682</c:v>
                </c:pt>
                <c:pt idx="45">
                  <c:v>31048</c:v>
                </c:pt>
                <c:pt idx="46">
                  <c:v>31413</c:v>
                </c:pt>
                <c:pt idx="47">
                  <c:v>31778</c:v>
                </c:pt>
                <c:pt idx="48">
                  <c:v>32143</c:v>
                </c:pt>
                <c:pt idx="49">
                  <c:v>32509</c:v>
                </c:pt>
                <c:pt idx="50">
                  <c:v>32874</c:v>
                </c:pt>
                <c:pt idx="51">
                  <c:v>33239</c:v>
                </c:pt>
                <c:pt idx="52">
                  <c:v>33604</c:v>
                </c:pt>
                <c:pt idx="53">
                  <c:v>33970</c:v>
                </c:pt>
                <c:pt idx="54">
                  <c:v>34335</c:v>
                </c:pt>
                <c:pt idx="55">
                  <c:v>34700</c:v>
                </c:pt>
                <c:pt idx="56">
                  <c:v>35065</c:v>
                </c:pt>
                <c:pt idx="57">
                  <c:v>35431</c:v>
                </c:pt>
                <c:pt idx="58">
                  <c:v>35796</c:v>
                </c:pt>
                <c:pt idx="59">
                  <c:v>36161</c:v>
                </c:pt>
                <c:pt idx="60">
                  <c:v>36526</c:v>
                </c:pt>
                <c:pt idx="61">
                  <c:v>36892</c:v>
                </c:pt>
                <c:pt idx="62">
                  <c:v>37257</c:v>
                </c:pt>
                <c:pt idx="63">
                  <c:v>37622</c:v>
                </c:pt>
                <c:pt idx="64">
                  <c:v>37987</c:v>
                </c:pt>
                <c:pt idx="65">
                  <c:v>38353</c:v>
                </c:pt>
                <c:pt idx="66">
                  <c:v>38718</c:v>
                </c:pt>
                <c:pt idx="67">
                  <c:v>39083</c:v>
                </c:pt>
                <c:pt idx="68">
                  <c:v>39448</c:v>
                </c:pt>
                <c:pt idx="69">
                  <c:v>39814</c:v>
                </c:pt>
                <c:pt idx="70">
                  <c:v>40179</c:v>
                </c:pt>
                <c:pt idx="71">
                  <c:v>40544</c:v>
                </c:pt>
                <c:pt idx="72">
                  <c:v>40909</c:v>
                </c:pt>
                <c:pt idx="73">
                  <c:v>41275</c:v>
                </c:pt>
                <c:pt idx="74">
                  <c:v>41640</c:v>
                </c:pt>
                <c:pt idx="75">
                  <c:v>42005</c:v>
                </c:pt>
                <c:pt idx="76">
                  <c:v>42370</c:v>
                </c:pt>
                <c:pt idx="77">
                  <c:v>42736</c:v>
                </c:pt>
                <c:pt idx="78">
                  <c:v>43101</c:v>
                </c:pt>
                <c:pt idx="79">
                  <c:v>43466</c:v>
                </c:pt>
              </c:numCache>
            </c:numRef>
          </c:cat>
          <c:val>
            <c:numRef>
              <c:f>'Ark1'!$C$20:$C$62</c:f>
              <c:numCache>
                <c:formatCode>General</c:formatCode>
                <c:ptCount val="43"/>
                <c:pt idx="12">
                  <c:v>13.26</c:v>
                </c:pt>
                <c:pt idx="30">
                  <c:v>13.26</c:v>
                </c:pt>
              </c:numCache>
            </c:numRef>
          </c:val>
          <c:smooth val="0"/>
          <c:extLst>
            <c:ext xmlns:c16="http://schemas.microsoft.com/office/drawing/2014/chart" uri="{C3380CC4-5D6E-409C-BE32-E72D297353CC}">
              <c16:uniqueId val="{00000006-AA40-4493-8EE0-7A464825035E}"/>
            </c:ext>
          </c:extLst>
        </c:ser>
        <c:ser>
          <c:idx val="1"/>
          <c:order val="1"/>
          <c:tx>
            <c:strRef>
              <c:f>'Ark1'!$D$19</c:f>
              <c:strCache>
                <c:ptCount val="1"/>
                <c:pt idx="0">
                  <c:v>Sverige</c:v>
                </c:pt>
              </c:strCache>
            </c:strRef>
          </c:tx>
          <c:spPr>
            <a:ln w="47625" cap="rnd" cmpd="sng" algn="ctr">
              <a:solidFill>
                <a:srgbClr val="0070C0"/>
              </a:solidFill>
              <a:prstDash val="solid"/>
              <a:round/>
            </a:ln>
            <a:effectLst/>
          </c:spPr>
          <c:marker>
            <c:symbol val="none"/>
          </c:marker>
          <c:dPt>
            <c:idx val="27"/>
            <c:marker>
              <c:symbol val="square"/>
              <c:size val="5"/>
              <c:spPr>
                <a:solidFill>
                  <a:srgbClr val="0070C0"/>
                </a:solidFill>
                <a:ln>
                  <a:solidFill>
                    <a:srgbClr val="0070C0"/>
                  </a:solidFill>
                </a:ln>
              </c:spPr>
            </c:marker>
            <c:bubble3D val="0"/>
            <c:spPr>
              <a:ln w="47625" cap="rnd" cmpd="sng" algn="ctr">
                <a:noFill/>
                <a:prstDash val="solid"/>
                <a:round/>
              </a:ln>
              <a:effectLst/>
            </c:spPr>
            <c:extLst>
              <c:ext xmlns:c16="http://schemas.microsoft.com/office/drawing/2014/chart" uri="{C3380CC4-5D6E-409C-BE32-E72D297353CC}">
                <c16:uniqueId val="{00000008-AA40-4493-8EE0-7A464825035E}"/>
              </c:ext>
            </c:extLst>
          </c:dPt>
          <c:dPt>
            <c:idx val="48"/>
            <c:bubble3D val="0"/>
            <c:extLst>
              <c:ext xmlns:c16="http://schemas.microsoft.com/office/drawing/2014/chart" uri="{C3380CC4-5D6E-409C-BE32-E72D297353CC}">
                <c16:uniqueId val="{00000009-AA40-4493-8EE0-7A464825035E}"/>
              </c:ext>
            </c:extLst>
          </c:dPt>
          <c:dPt>
            <c:idx val="110"/>
            <c:bubble3D val="0"/>
            <c:extLst>
              <c:ext xmlns:c16="http://schemas.microsoft.com/office/drawing/2014/chart" uri="{C3380CC4-5D6E-409C-BE32-E72D297353CC}">
                <c16:uniqueId val="{0000000A-AA40-4493-8EE0-7A464825035E}"/>
              </c:ext>
            </c:extLst>
          </c:dPt>
          <c:dPt>
            <c:idx val="127"/>
            <c:bubble3D val="0"/>
            <c:extLst>
              <c:ext xmlns:c16="http://schemas.microsoft.com/office/drawing/2014/chart" uri="{C3380CC4-5D6E-409C-BE32-E72D297353CC}">
                <c16:uniqueId val="{0000000B-AA40-4493-8EE0-7A464825035E}"/>
              </c:ext>
            </c:extLst>
          </c:dPt>
          <c:cat>
            <c:numRef>
              <c:f>'Ark1'!$B$20:$B$100</c:f>
              <c:numCache>
                <c:formatCode>yyyy</c:formatCode>
                <c:ptCount val="81"/>
                <c:pt idx="0">
                  <c:v>14611</c:v>
                </c:pt>
                <c:pt idx="1">
                  <c:v>14977</c:v>
                </c:pt>
                <c:pt idx="2">
                  <c:v>15342</c:v>
                </c:pt>
                <c:pt idx="3">
                  <c:v>15707</c:v>
                </c:pt>
                <c:pt idx="4">
                  <c:v>16072</c:v>
                </c:pt>
                <c:pt idx="5">
                  <c:v>16438</c:v>
                </c:pt>
                <c:pt idx="6">
                  <c:v>16803</c:v>
                </c:pt>
                <c:pt idx="7">
                  <c:v>17168</c:v>
                </c:pt>
                <c:pt idx="8">
                  <c:v>17533</c:v>
                </c:pt>
                <c:pt idx="9">
                  <c:v>17899</c:v>
                </c:pt>
                <c:pt idx="10">
                  <c:v>18264</c:v>
                </c:pt>
                <c:pt idx="11">
                  <c:v>18629</c:v>
                </c:pt>
                <c:pt idx="12">
                  <c:v>18994</c:v>
                </c:pt>
                <c:pt idx="13">
                  <c:v>19360</c:v>
                </c:pt>
                <c:pt idx="14">
                  <c:v>19725</c:v>
                </c:pt>
                <c:pt idx="15">
                  <c:v>20090</c:v>
                </c:pt>
                <c:pt idx="16">
                  <c:v>20455</c:v>
                </c:pt>
                <c:pt idx="17">
                  <c:v>20821</c:v>
                </c:pt>
                <c:pt idx="18">
                  <c:v>21186</c:v>
                </c:pt>
                <c:pt idx="19">
                  <c:v>21551</c:v>
                </c:pt>
                <c:pt idx="20">
                  <c:v>21916</c:v>
                </c:pt>
                <c:pt idx="21">
                  <c:v>22282</c:v>
                </c:pt>
                <c:pt idx="22">
                  <c:v>22647</c:v>
                </c:pt>
                <c:pt idx="23">
                  <c:v>23012</c:v>
                </c:pt>
                <c:pt idx="24">
                  <c:v>23377</c:v>
                </c:pt>
                <c:pt idx="25">
                  <c:v>23743</c:v>
                </c:pt>
                <c:pt idx="26">
                  <c:v>24108</c:v>
                </c:pt>
                <c:pt idx="27">
                  <c:v>24473</c:v>
                </c:pt>
                <c:pt idx="28">
                  <c:v>24838</c:v>
                </c:pt>
                <c:pt idx="29">
                  <c:v>25204</c:v>
                </c:pt>
                <c:pt idx="30">
                  <c:v>25569</c:v>
                </c:pt>
                <c:pt idx="31">
                  <c:v>25934</c:v>
                </c:pt>
                <c:pt idx="32">
                  <c:v>26299</c:v>
                </c:pt>
                <c:pt idx="33">
                  <c:v>26665</c:v>
                </c:pt>
                <c:pt idx="34">
                  <c:v>27030</c:v>
                </c:pt>
                <c:pt idx="35">
                  <c:v>27395</c:v>
                </c:pt>
                <c:pt idx="36">
                  <c:v>27760</c:v>
                </c:pt>
                <c:pt idx="37">
                  <c:v>28126</c:v>
                </c:pt>
                <c:pt idx="38">
                  <c:v>28491</c:v>
                </c:pt>
                <c:pt idx="39">
                  <c:v>28856</c:v>
                </c:pt>
                <c:pt idx="40">
                  <c:v>29221</c:v>
                </c:pt>
                <c:pt idx="41">
                  <c:v>29587</c:v>
                </c:pt>
                <c:pt idx="42">
                  <c:v>29952</c:v>
                </c:pt>
                <c:pt idx="43">
                  <c:v>30317</c:v>
                </c:pt>
                <c:pt idx="44">
                  <c:v>30682</c:v>
                </c:pt>
                <c:pt idx="45">
                  <c:v>31048</c:v>
                </c:pt>
                <c:pt idx="46">
                  <c:v>31413</c:v>
                </c:pt>
                <c:pt idx="47">
                  <c:v>31778</c:v>
                </c:pt>
                <c:pt idx="48">
                  <c:v>32143</c:v>
                </c:pt>
                <c:pt idx="49">
                  <c:v>32509</c:v>
                </c:pt>
                <c:pt idx="50">
                  <c:v>32874</c:v>
                </c:pt>
                <c:pt idx="51">
                  <c:v>33239</c:v>
                </c:pt>
                <c:pt idx="52">
                  <c:v>33604</c:v>
                </c:pt>
                <c:pt idx="53">
                  <c:v>33970</c:v>
                </c:pt>
                <c:pt idx="54">
                  <c:v>34335</c:v>
                </c:pt>
                <c:pt idx="55">
                  <c:v>34700</c:v>
                </c:pt>
                <c:pt idx="56">
                  <c:v>35065</c:v>
                </c:pt>
                <c:pt idx="57">
                  <c:v>35431</c:v>
                </c:pt>
                <c:pt idx="58">
                  <c:v>35796</c:v>
                </c:pt>
                <c:pt idx="59">
                  <c:v>36161</c:v>
                </c:pt>
                <c:pt idx="60">
                  <c:v>36526</c:v>
                </c:pt>
                <c:pt idx="61">
                  <c:v>36892</c:v>
                </c:pt>
                <c:pt idx="62">
                  <c:v>37257</c:v>
                </c:pt>
                <c:pt idx="63">
                  <c:v>37622</c:v>
                </c:pt>
                <c:pt idx="64">
                  <c:v>37987</c:v>
                </c:pt>
                <c:pt idx="65">
                  <c:v>38353</c:v>
                </c:pt>
                <c:pt idx="66">
                  <c:v>38718</c:v>
                </c:pt>
                <c:pt idx="67">
                  <c:v>39083</c:v>
                </c:pt>
                <c:pt idx="68">
                  <c:v>39448</c:v>
                </c:pt>
                <c:pt idx="69">
                  <c:v>39814</c:v>
                </c:pt>
                <c:pt idx="70">
                  <c:v>40179</c:v>
                </c:pt>
                <c:pt idx="71">
                  <c:v>40544</c:v>
                </c:pt>
                <c:pt idx="72">
                  <c:v>40909</c:v>
                </c:pt>
                <c:pt idx="73">
                  <c:v>41275</c:v>
                </c:pt>
                <c:pt idx="74">
                  <c:v>41640</c:v>
                </c:pt>
                <c:pt idx="75">
                  <c:v>42005</c:v>
                </c:pt>
                <c:pt idx="76">
                  <c:v>42370</c:v>
                </c:pt>
                <c:pt idx="77">
                  <c:v>42736</c:v>
                </c:pt>
                <c:pt idx="78">
                  <c:v>43101</c:v>
                </c:pt>
                <c:pt idx="79">
                  <c:v>43466</c:v>
                </c:pt>
              </c:numCache>
            </c:numRef>
          </c:cat>
          <c:val>
            <c:numRef>
              <c:f>'Ark1'!$D$20:$D$62</c:f>
              <c:numCache>
                <c:formatCode>General</c:formatCode>
                <c:ptCount val="43"/>
                <c:pt idx="10">
                  <c:v>13.95</c:v>
                </c:pt>
                <c:pt idx="27">
                  <c:v>12.87</c:v>
                </c:pt>
              </c:numCache>
            </c:numRef>
          </c:val>
          <c:smooth val="0"/>
          <c:extLst>
            <c:ext xmlns:c16="http://schemas.microsoft.com/office/drawing/2014/chart" uri="{C3380CC4-5D6E-409C-BE32-E72D297353CC}">
              <c16:uniqueId val="{0000000C-AA40-4493-8EE0-7A464825035E}"/>
            </c:ext>
          </c:extLst>
        </c:ser>
        <c:ser>
          <c:idx val="2"/>
          <c:order val="2"/>
          <c:tx>
            <c:strRef>
              <c:f>'Ark1'!$E$19</c:f>
              <c:strCache>
                <c:ptCount val="1"/>
                <c:pt idx="0">
                  <c:v>Danmark</c:v>
                </c:pt>
              </c:strCache>
            </c:strRef>
          </c:tx>
          <c:spPr>
            <a:ln w="47625">
              <a:solidFill>
                <a:srgbClr val="FF0000"/>
              </a:solidFill>
            </a:ln>
          </c:spPr>
          <c:marker>
            <c:symbol val="none"/>
          </c:marker>
          <c:dPt>
            <c:idx val="24"/>
            <c:marker>
              <c:symbol val="square"/>
              <c:size val="5"/>
              <c:spPr>
                <a:solidFill>
                  <a:srgbClr val="FF0000"/>
                </a:solidFill>
                <a:ln>
                  <a:solidFill>
                    <a:srgbClr val="FF0000"/>
                  </a:solidFill>
                </a:ln>
              </c:spPr>
            </c:marker>
            <c:bubble3D val="0"/>
            <c:spPr>
              <a:ln w="47625">
                <a:noFill/>
              </a:ln>
            </c:spPr>
            <c:extLst>
              <c:ext xmlns:c16="http://schemas.microsoft.com/office/drawing/2014/chart" uri="{C3380CC4-5D6E-409C-BE32-E72D297353CC}">
                <c16:uniqueId val="{0000000E-AA40-4493-8EE0-7A464825035E}"/>
              </c:ext>
            </c:extLst>
          </c:dPt>
          <c:dPt>
            <c:idx val="52"/>
            <c:marker>
              <c:symbol val="square"/>
              <c:size val="5"/>
              <c:spPr>
                <a:solidFill>
                  <a:srgbClr val="FF0000"/>
                </a:solidFill>
                <a:ln>
                  <a:solidFill>
                    <a:srgbClr val="FF0000"/>
                  </a:solidFill>
                </a:ln>
              </c:spPr>
            </c:marker>
            <c:bubble3D val="0"/>
            <c:spPr>
              <a:ln w="47625">
                <a:noFill/>
              </a:ln>
            </c:spPr>
            <c:extLst>
              <c:ext xmlns:c16="http://schemas.microsoft.com/office/drawing/2014/chart" uri="{C3380CC4-5D6E-409C-BE32-E72D297353CC}">
                <c16:uniqueId val="{00000010-AA40-4493-8EE0-7A464825035E}"/>
              </c:ext>
            </c:extLst>
          </c:dPt>
          <c:dPt>
            <c:idx val="67"/>
            <c:marker>
              <c:symbol val="square"/>
              <c:size val="5"/>
              <c:spPr>
                <a:solidFill>
                  <a:srgbClr val="FF0000"/>
                </a:solidFill>
                <a:ln>
                  <a:solidFill>
                    <a:srgbClr val="FF0000"/>
                  </a:solidFill>
                </a:ln>
              </c:spPr>
            </c:marker>
            <c:bubble3D val="0"/>
            <c:spPr>
              <a:ln w="47625">
                <a:noFill/>
              </a:ln>
            </c:spPr>
            <c:extLst>
              <c:ext xmlns:c16="http://schemas.microsoft.com/office/drawing/2014/chart" uri="{C3380CC4-5D6E-409C-BE32-E72D297353CC}">
                <c16:uniqueId val="{00000012-AA40-4493-8EE0-7A464825035E}"/>
              </c:ext>
            </c:extLst>
          </c:dPt>
          <c:dPt>
            <c:idx val="76"/>
            <c:marker>
              <c:symbol val="square"/>
              <c:size val="5"/>
              <c:spPr>
                <a:solidFill>
                  <a:srgbClr val="FF0000"/>
                </a:solidFill>
                <a:ln>
                  <a:solidFill>
                    <a:srgbClr val="FF0000"/>
                  </a:solidFill>
                  <a:prstDash val="solid"/>
                </a:ln>
              </c:spPr>
            </c:marker>
            <c:bubble3D val="0"/>
            <c:spPr>
              <a:ln w="47625">
                <a:noFill/>
                <a:prstDash val="sysDot"/>
              </a:ln>
            </c:spPr>
            <c:extLst>
              <c:ext xmlns:c16="http://schemas.microsoft.com/office/drawing/2014/chart" uri="{C3380CC4-5D6E-409C-BE32-E72D297353CC}">
                <c16:uniqueId val="{00000014-AA40-4493-8EE0-7A464825035E}"/>
              </c:ext>
            </c:extLst>
          </c:dPt>
          <c:dPt>
            <c:idx val="109"/>
            <c:bubble3D val="0"/>
            <c:extLst>
              <c:ext xmlns:c16="http://schemas.microsoft.com/office/drawing/2014/chart" uri="{C3380CC4-5D6E-409C-BE32-E72D297353CC}">
                <c16:uniqueId val="{00000015-AA40-4493-8EE0-7A464825035E}"/>
              </c:ext>
            </c:extLst>
          </c:dPt>
          <c:dPt>
            <c:idx val="124"/>
            <c:bubble3D val="0"/>
            <c:extLst>
              <c:ext xmlns:c16="http://schemas.microsoft.com/office/drawing/2014/chart" uri="{C3380CC4-5D6E-409C-BE32-E72D297353CC}">
                <c16:uniqueId val="{00000016-AA40-4493-8EE0-7A464825035E}"/>
              </c:ext>
            </c:extLst>
          </c:dPt>
          <c:dPt>
            <c:idx val="152"/>
            <c:bubble3D val="0"/>
            <c:extLst>
              <c:ext xmlns:c16="http://schemas.microsoft.com/office/drawing/2014/chart" uri="{C3380CC4-5D6E-409C-BE32-E72D297353CC}">
                <c16:uniqueId val="{00000017-AA40-4493-8EE0-7A464825035E}"/>
              </c:ext>
            </c:extLst>
          </c:dPt>
          <c:dPt>
            <c:idx val="167"/>
            <c:bubble3D val="0"/>
            <c:extLst>
              <c:ext xmlns:c16="http://schemas.microsoft.com/office/drawing/2014/chart" uri="{C3380CC4-5D6E-409C-BE32-E72D297353CC}">
                <c16:uniqueId val="{00000018-AA40-4493-8EE0-7A464825035E}"/>
              </c:ext>
            </c:extLst>
          </c:dPt>
          <c:dLbls>
            <c:dLbl>
              <c:idx val="52"/>
              <c:layout>
                <c:manualLayout>
                  <c:x val="2.0812815502617349E-2"/>
                  <c:y val="-6.7197678240849518E-2"/>
                </c:manualLayout>
              </c:layout>
              <c:tx>
                <c:rich>
                  <a:bodyPr wrap="square" lIns="38100" tIns="19050" rIns="38100" bIns="19050" anchor="ctr">
                    <a:noAutofit/>
                  </a:bodyPr>
                  <a:lstStyle/>
                  <a:p>
                    <a:pPr>
                      <a:defRPr/>
                    </a:pPr>
                    <a:fld id="{F94813E6-EA44-4CDC-8620-DD06E1642AC5}" type="CATEGORYNAME">
                      <a:rPr lang="en-US" smtClean="0"/>
                      <a:pPr>
                        <a:defRPr/>
                      </a:pPr>
                      <a:t>[KATEGORINAVN]</a:t>
                    </a:fld>
                    <a:r>
                      <a:rPr lang="en-US" dirty="0"/>
                      <a:t>:</a:t>
                    </a:r>
                    <a:r>
                      <a:rPr lang="en-US" baseline="0" dirty="0"/>
                      <a:t> 13.4 years</a:t>
                    </a:r>
                  </a:p>
                </c:rich>
              </c:tx>
              <c:spPr>
                <a:solidFill>
                  <a:prstClr val="white"/>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3825648520775841"/>
                      <c:h val="7.2882363718015791E-2"/>
                    </c:manualLayout>
                  </c15:layout>
                  <c15:dlblFieldTable/>
                  <c15:showDataLabelsRange val="0"/>
                </c:ext>
                <c:ext xmlns:c16="http://schemas.microsoft.com/office/drawing/2014/chart" uri="{C3380CC4-5D6E-409C-BE32-E72D297353CC}">
                  <c16:uniqueId val="{00000010-AA40-4493-8EE0-7A464825035E}"/>
                </c:ext>
              </c:extLst>
            </c:dLbl>
            <c:dLbl>
              <c:idx val="67"/>
              <c:layout>
                <c:manualLayout>
                  <c:x val="1.4152714541779793E-2"/>
                  <c:y val="-6.7197678240849448E-2"/>
                </c:manualLayout>
              </c:layout>
              <c:tx>
                <c:rich>
                  <a:bodyPr wrap="square" lIns="38100" tIns="19050" rIns="38100" bIns="19050" anchor="ctr">
                    <a:noAutofit/>
                  </a:bodyPr>
                  <a:lstStyle/>
                  <a:p>
                    <a:pPr>
                      <a:defRPr/>
                    </a:pPr>
                    <a:fld id="{56819C8F-C5B2-4E45-AE32-6E9FD703961C}" type="CATEGORYNAME">
                      <a:rPr lang="en-US" smtClean="0"/>
                      <a:pPr>
                        <a:defRPr/>
                      </a:pPr>
                      <a:t>[KATEGORINAVN]</a:t>
                    </a:fld>
                    <a:r>
                      <a:rPr lang="en-US" baseline="0" dirty="0"/>
                      <a:t>: 13.1 years</a:t>
                    </a:r>
                  </a:p>
                </c:rich>
              </c:tx>
              <c:spPr>
                <a:solidFill>
                  <a:prstClr val="white"/>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3825648520775841"/>
                      <c:h val="8.1282073498121971E-2"/>
                    </c:manualLayout>
                  </c15:layout>
                  <c15:dlblFieldTable/>
                  <c15:showDataLabelsRange val="0"/>
                </c:ext>
                <c:ext xmlns:c16="http://schemas.microsoft.com/office/drawing/2014/chart" uri="{C3380CC4-5D6E-409C-BE32-E72D297353CC}">
                  <c16:uniqueId val="{00000012-AA40-4493-8EE0-7A464825035E}"/>
                </c:ext>
              </c:extLst>
            </c:dLbl>
            <c:dLbl>
              <c:idx val="76"/>
              <c:layout>
                <c:manualLayout>
                  <c:x val="4.0793052832955229E-2"/>
                  <c:y val="-3.9898621455504359E-2"/>
                </c:manualLayout>
              </c:layout>
              <c:tx>
                <c:rich>
                  <a:bodyPr wrap="square" lIns="38100" tIns="19050" rIns="38100" bIns="19050" anchor="ctr">
                    <a:noAutofit/>
                  </a:bodyPr>
                  <a:lstStyle/>
                  <a:p>
                    <a:pPr>
                      <a:defRPr/>
                    </a:pPr>
                    <a:r>
                      <a:rPr lang="en-US" dirty="0" smtClean="0"/>
                      <a:t>2019:</a:t>
                    </a:r>
                    <a:r>
                      <a:rPr lang="en-US" baseline="0" dirty="0" smtClean="0"/>
                      <a:t> </a:t>
                    </a:r>
                    <a:fld id="{875D6B0F-C334-4281-8991-A555103AA8FF}" type="VALUE">
                      <a:rPr lang="en-US" baseline="0" smtClean="0"/>
                      <a:pPr>
                        <a:defRPr/>
                      </a:pPr>
                      <a:t>[VÆRDI]</a:t>
                    </a:fld>
                    <a:r>
                      <a:rPr lang="en-US" baseline="0" dirty="0"/>
                      <a:t>.0 years</a:t>
                    </a:r>
                  </a:p>
                </c:rich>
              </c:tx>
              <c:spPr>
                <a:solidFill>
                  <a:srgbClr val="FFFF00"/>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2826633376650209"/>
                      <c:h val="7.7082218608068881E-2"/>
                    </c:manualLayout>
                  </c15:layout>
                  <c15:dlblFieldTable/>
                  <c15:showDataLabelsRange val="0"/>
                </c:ext>
                <c:ext xmlns:c16="http://schemas.microsoft.com/office/drawing/2014/chart" uri="{C3380CC4-5D6E-409C-BE32-E72D297353CC}">
                  <c16:uniqueId val="{00000014-AA40-4493-8EE0-7A464825035E}"/>
                </c:ext>
              </c:extLst>
            </c:dLbl>
            <c:spPr>
              <a:noFill/>
              <a:ln>
                <a:solidFill>
                  <a:srgbClr val="000000"/>
                </a:solid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'Ark1'!$B$20:$B$100</c:f>
              <c:numCache>
                <c:formatCode>yyyy</c:formatCode>
                <c:ptCount val="81"/>
                <c:pt idx="0">
                  <c:v>14611</c:v>
                </c:pt>
                <c:pt idx="1">
                  <c:v>14977</c:v>
                </c:pt>
                <c:pt idx="2">
                  <c:v>15342</c:v>
                </c:pt>
                <c:pt idx="3">
                  <c:v>15707</c:v>
                </c:pt>
                <c:pt idx="4">
                  <c:v>16072</c:v>
                </c:pt>
                <c:pt idx="5">
                  <c:v>16438</c:v>
                </c:pt>
                <c:pt idx="6">
                  <c:v>16803</c:v>
                </c:pt>
                <c:pt idx="7">
                  <c:v>17168</c:v>
                </c:pt>
                <c:pt idx="8">
                  <c:v>17533</c:v>
                </c:pt>
                <c:pt idx="9">
                  <c:v>17899</c:v>
                </c:pt>
                <c:pt idx="10">
                  <c:v>18264</c:v>
                </c:pt>
                <c:pt idx="11">
                  <c:v>18629</c:v>
                </c:pt>
                <c:pt idx="12">
                  <c:v>18994</c:v>
                </c:pt>
                <c:pt idx="13">
                  <c:v>19360</c:v>
                </c:pt>
                <c:pt idx="14">
                  <c:v>19725</c:v>
                </c:pt>
                <c:pt idx="15">
                  <c:v>20090</c:v>
                </c:pt>
                <c:pt idx="16">
                  <c:v>20455</c:v>
                </c:pt>
                <c:pt idx="17">
                  <c:v>20821</c:v>
                </c:pt>
                <c:pt idx="18">
                  <c:v>21186</c:v>
                </c:pt>
                <c:pt idx="19">
                  <c:v>21551</c:v>
                </c:pt>
                <c:pt idx="20">
                  <c:v>21916</c:v>
                </c:pt>
                <c:pt idx="21">
                  <c:v>22282</c:v>
                </c:pt>
                <c:pt idx="22">
                  <c:v>22647</c:v>
                </c:pt>
                <c:pt idx="23">
                  <c:v>23012</c:v>
                </c:pt>
                <c:pt idx="24">
                  <c:v>23377</c:v>
                </c:pt>
                <c:pt idx="25">
                  <c:v>23743</c:v>
                </c:pt>
                <c:pt idx="26">
                  <c:v>24108</c:v>
                </c:pt>
                <c:pt idx="27">
                  <c:v>24473</c:v>
                </c:pt>
                <c:pt idx="28">
                  <c:v>24838</c:v>
                </c:pt>
                <c:pt idx="29">
                  <c:v>25204</c:v>
                </c:pt>
                <c:pt idx="30">
                  <c:v>25569</c:v>
                </c:pt>
                <c:pt idx="31">
                  <c:v>25934</c:v>
                </c:pt>
                <c:pt idx="32">
                  <c:v>26299</c:v>
                </c:pt>
                <c:pt idx="33">
                  <c:v>26665</c:v>
                </c:pt>
                <c:pt idx="34">
                  <c:v>27030</c:v>
                </c:pt>
                <c:pt idx="35">
                  <c:v>27395</c:v>
                </c:pt>
                <c:pt idx="36">
                  <c:v>27760</c:v>
                </c:pt>
                <c:pt idx="37">
                  <c:v>28126</c:v>
                </c:pt>
                <c:pt idx="38">
                  <c:v>28491</c:v>
                </c:pt>
                <c:pt idx="39">
                  <c:v>28856</c:v>
                </c:pt>
                <c:pt idx="40">
                  <c:v>29221</c:v>
                </c:pt>
                <c:pt idx="41">
                  <c:v>29587</c:v>
                </c:pt>
                <c:pt idx="42">
                  <c:v>29952</c:v>
                </c:pt>
                <c:pt idx="43">
                  <c:v>30317</c:v>
                </c:pt>
                <c:pt idx="44">
                  <c:v>30682</c:v>
                </c:pt>
                <c:pt idx="45">
                  <c:v>31048</c:v>
                </c:pt>
                <c:pt idx="46">
                  <c:v>31413</c:v>
                </c:pt>
                <c:pt idx="47">
                  <c:v>31778</c:v>
                </c:pt>
                <c:pt idx="48">
                  <c:v>32143</c:v>
                </c:pt>
                <c:pt idx="49">
                  <c:v>32509</c:v>
                </c:pt>
                <c:pt idx="50">
                  <c:v>32874</c:v>
                </c:pt>
                <c:pt idx="51">
                  <c:v>33239</c:v>
                </c:pt>
                <c:pt idx="52">
                  <c:v>33604</c:v>
                </c:pt>
                <c:pt idx="53">
                  <c:v>33970</c:v>
                </c:pt>
                <c:pt idx="54">
                  <c:v>34335</c:v>
                </c:pt>
                <c:pt idx="55">
                  <c:v>34700</c:v>
                </c:pt>
                <c:pt idx="56">
                  <c:v>35065</c:v>
                </c:pt>
                <c:pt idx="57">
                  <c:v>35431</c:v>
                </c:pt>
                <c:pt idx="58">
                  <c:v>35796</c:v>
                </c:pt>
                <c:pt idx="59">
                  <c:v>36161</c:v>
                </c:pt>
                <c:pt idx="60">
                  <c:v>36526</c:v>
                </c:pt>
                <c:pt idx="61">
                  <c:v>36892</c:v>
                </c:pt>
                <c:pt idx="62">
                  <c:v>37257</c:v>
                </c:pt>
                <c:pt idx="63">
                  <c:v>37622</c:v>
                </c:pt>
                <c:pt idx="64">
                  <c:v>37987</c:v>
                </c:pt>
                <c:pt idx="65">
                  <c:v>38353</c:v>
                </c:pt>
                <c:pt idx="66">
                  <c:v>38718</c:v>
                </c:pt>
                <c:pt idx="67">
                  <c:v>39083</c:v>
                </c:pt>
                <c:pt idx="68">
                  <c:v>39448</c:v>
                </c:pt>
                <c:pt idx="69">
                  <c:v>39814</c:v>
                </c:pt>
                <c:pt idx="70">
                  <c:v>40179</c:v>
                </c:pt>
                <c:pt idx="71">
                  <c:v>40544</c:v>
                </c:pt>
                <c:pt idx="72">
                  <c:v>40909</c:v>
                </c:pt>
                <c:pt idx="73">
                  <c:v>41275</c:v>
                </c:pt>
                <c:pt idx="74">
                  <c:v>41640</c:v>
                </c:pt>
                <c:pt idx="75">
                  <c:v>42005</c:v>
                </c:pt>
                <c:pt idx="76">
                  <c:v>42370</c:v>
                </c:pt>
                <c:pt idx="77">
                  <c:v>42736</c:v>
                </c:pt>
                <c:pt idx="78">
                  <c:v>43101</c:v>
                </c:pt>
                <c:pt idx="79">
                  <c:v>43466</c:v>
                </c:pt>
              </c:numCache>
            </c:numRef>
          </c:cat>
          <c:val>
            <c:numRef>
              <c:f>'Ark1'!$E$20:$E$100</c:f>
              <c:numCache>
                <c:formatCode>General</c:formatCode>
                <c:ptCount val="81"/>
                <c:pt idx="9">
                  <c:v>13.82</c:v>
                </c:pt>
                <c:pt idx="24">
                  <c:v>13.13</c:v>
                </c:pt>
                <c:pt idx="52">
                  <c:v>13.42</c:v>
                </c:pt>
                <c:pt idx="67">
                  <c:v>13.13</c:v>
                </c:pt>
                <c:pt idx="76">
                  <c:v>13</c:v>
                </c:pt>
              </c:numCache>
            </c:numRef>
          </c:val>
          <c:smooth val="0"/>
          <c:extLst>
            <c:ext xmlns:c16="http://schemas.microsoft.com/office/drawing/2014/chart" uri="{C3380CC4-5D6E-409C-BE32-E72D297353CC}">
              <c16:uniqueId val="{00000019-AA40-4493-8EE0-7A464825035E}"/>
            </c:ext>
          </c:extLst>
        </c:ser>
        <c:dLbls>
          <c:showLegendKey val="0"/>
          <c:showVal val="0"/>
          <c:showCatName val="0"/>
          <c:showSerName val="0"/>
          <c:showPercent val="0"/>
          <c:showBubbleSize val="0"/>
        </c:dLbls>
        <c:smooth val="0"/>
        <c:axId val="562416664"/>
        <c:axId val="562415880"/>
      </c:lineChart>
      <c:dateAx>
        <c:axId val="562416664"/>
        <c:scaling>
          <c:orientation val="minMax"/>
          <c:min val="18264"/>
        </c:scaling>
        <c:delete val="0"/>
        <c:axPos val="b"/>
        <c:majorGridlines>
          <c:spPr>
            <a:ln w="9525" cap="flat" cmpd="sng" algn="ctr">
              <a:noFill/>
              <a:prstDash val="solid"/>
              <a:round/>
            </a:ln>
            <a:effectLst/>
          </c:spPr>
        </c:majorGridlines>
        <c:numFmt formatCode="yyyy"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562415880"/>
        <c:crosses val="autoZero"/>
        <c:auto val="1"/>
        <c:lblOffset val="100"/>
        <c:baseTimeUnit val="days"/>
        <c:majorUnit val="10"/>
        <c:majorTimeUnit val="years"/>
        <c:minorUnit val="10"/>
        <c:minorTimeUnit val="days"/>
      </c:dateAx>
      <c:valAx>
        <c:axId val="562415880"/>
        <c:scaling>
          <c:orientation val="minMax"/>
          <c:max val="15"/>
          <c:min val="12"/>
        </c:scaling>
        <c:delete val="0"/>
        <c:axPos val="l"/>
        <c:majorGridlines>
          <c:spPr>
            <a:ln w="9525" cap="flat" cmpd="sng" algn="ctr">
              <a:no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562416664"/>
        <c:crossesAt val="18264"/>
        <c:crossBetween val="midCat"/>
      </c:valAx>
      <c:spPr>
        <a:solidFill>
          <a:schemeClr val="bg1"/>
        </a:solidFill>
        <a:ln>
          <a:noFill/>
        </a:ln>
        <a:effectLst/>
      </c:spPr>
    </c:plotArea>
    <c:plotVisOnly val="1"/>
    <c:dispBlanksAs val="span"/>
    <c:showDLblsOverMax val="0"/>
  </c:chart>
  <c:spPr>
    <a:solidFill>
      <a:schemeClr val="bg1"/>
    </a:solidFill>
    <a:ln w="9525" cap="flat" cmpd="sng" algn="ctr">
      <a:noFill/>
      <a:prstDash val="solid"/>
      <a:round/>
    </a:ln>
    <a:effectLst/>
  </c:spPr>
  <c:txPr>
    <a:bodyPr/>
    <a:lstStyle/>
    <a:p>
      <a:pPr>
        <a:defRPr/>
      </a:pPr>
      <a:endParaRPr lang="da-DK"/>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95214081904177E-2"/>
          <c:y val="9.5349533830082003E-2"/>
          <c:w val="0.80381915236931356"/>
          <c:h val="0.78146937851634635"/>
        </c:manualLayout>
      </c:layout>
      <c:lineChart>
        <c:grouping val="standard"/>
        <c:varyColors val="0"/>
        <c:ser>
          <c:idx val="0"/>
          <c:order val="0"/>
          <c:tx>
            <c:strRef>
              <c:f>'[Diagram i Microsoft PowerPoint]Ark1'!$C$1</c:f>
              <c:strCache>
                <c:ptCount val="1"/>
                <c:pt idx="0">
                  <c:v>Holland</c:v>
                </c:pt>
              </c:strCache>
            </c:strRef>
          </c:tx>
          <c:spPr>
            <a:ln w="47625" cap="rnd" cmpd="sng" algn="ctr">
              <a:solidFill>
                <a:srgbClr val="00B050"/>
              </a:solidFill>
              <a:prstDash val="solid"/>
              <a:round/>
            </a:ln>
            <a:effectLst/>
          </c:spPr>
          <c:marker>
            <c:symbol val="none"/>
          </c:marker>
          <c:dPt>
            <c:idx val="4"/>
            <c:marker>
              <c:symbol val="square"/>
              <c:size val="5"/>
              <c:spPr>
                <a:solidFill>
                  <a:srgbClr val="00B050"/>
                </a:solidFill>
                <a:ln w="9525" cap="flat" cmpd="sng" algn="ctr">
                  <a:solidFill>
                    <a:srgbClr val="00B05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0-25DF-4154-B1D0-0527CF2B6A73}"/>
              </c:ext>
            </c:extLst>
          </c:dPt>
          <c:dPt>
            <c:idx val="42"/>
            <c:marker>
              <c:symbol val="square"/>
              <c:size val="5"/>
              <c:spPr>
                <a:solidFill>
                  <a:srgbClr val="00B050"/>
                </a:solidFill>
                <a:ln w="9525" cap="flat" cmpd="sng" algn="ctr">
                  <a:solidFill>
                    <a:srgbClr val="00B05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1-25DF-4154-B1D0-0527CF2B6A73}"/>
              </c:ext>
            </c:extLst>
          </c:dPt>
          <c:dPt>
            <c:idx val="66"/>
            <c:marker>
              <c:symbol val="square"/>
              <c:size val="5"/>
              <c:spPr>
                <a:solidFill>
                  <a:srgbClr val="00B050"/>
                </a:solidFill>
                <a:ln w="9525" cap="flat" cmpd="sng" algn="ctr">
                  <a:solidFill>
                    <a:srgbClr val="00B05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2-25DF-4154-B1D0-0527CF2B6A73}"/>
              </c:ext>
            </c:extLst>
          </c:dPt>
          <c:dPt>
            <c:idx val="112"/>
            <c:marker>
              <c:symbol val="square"/>
              <c:size val="5"/>
              <c:spPr>
                <a:solidFill>
                  <a:srgbClr val="00B050"/>
                </a:solidFill>
                <a:ln w="9525" cap="flat" cmpd="sng" algn="ctr">
                  <a:solidFill>
                    <a:srgbClr val="00B05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3-25DF-4154-B1D0-0527CF2B6A73}"/>
              </c:ext>
            </c:extLst>
          </c:dPt>
          <c:dPt>
            <c:idx val="130"/>
            <c:marker>
              <c:symbol val="square"/>
              <c:size val="5"/>
              <c:spPr>
                <a:solidFill>
                  <a:srgbClr val="00B050"/>
                </a:solidFill>
                <a:ln w="9525" cap="flat" cmpd="sng" algn="ctr">
                  <a:solidFill>
                    <a:srgbClr val="00B05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4-25DF-4154-B1D0-0527CF2B6A73}"/>
              </c:ext>
            </c:extLst>
          </c:dPt>
          <c:cat>
            <c:numRef>
              <c:f>'[Diagram i Microsoft PowerPoint]Ark1'!$B$28:$B$74</c:f>
              <c:numCache>
                <c:formatCode>yyyy</c:formatCode>
                <c:ptCount val="47"/>
                <c:pt idx="0">
                  <c:v>25569</c:v>
                </c:pt>
                <c:pt idx="1">
                  <c:v>25934</c:v>
                </c:pt>
                <c:pt idx="2">
                  <c:v>26299</c:v>
                </c:pt>
                <c:pt idx="3">
                  <c:v>26665</c:v>
                </c:pt>
                <c:pt idx="4">
                  <c:v>27030</c:v>
                </c:pt>
                <c:pt idx="5">
                  <c:v>27395</c:v>
                </c:pt>
                <c:pt idx="6">
                  <c:v>27760</c:v>
                </c:pt>
                <c:pt idx="7">
                  <c:v>28126</c:v>
                </c:pt>
                <c:pt idx="8">
                  <c:v>28491</c:v>
                </c:pt>
                <c:pt idx="9">
                  <c:v>28856</c:v>
                </c:pt>
                <c:pt idx="10">
                  <c:v>29221</c:v>
                </c:pt>
                <c:pt idx="11">
                  <c:v>29587</c:v>
                </c:pt>
                <c:pt idx="12">
                  <c:v>29952</c:v>
                </c:pt>
                <c:pt idx="13">
                  <c:v>30317</c:v>
                </c:pt>
                <c:pt idx="14">
                  <c:v>30682</c:v>
                </c:pt>
                <c:pt idx="15">
                  <c:v>31048</c:v>
                </c:pt>
                <c:pt idx="16">
                  <c:v>31413</c:v>
                </c:pt>
                <c:pt idx="17">
                  <c:v>31778</c:v>
                </c:pt>
                <c:pt idx="18">
                  <c:v>32143</c:v>
                </c:pt>
                <c:pt idx="19">
                  <c:v>32509</c:v>
                </c:pt>
                <c:pt idx="20">
                  <c:v>32874</c:v>
                </c:pt>
                <c:pt idx="21">
                  <c:v>33239</c:v>
                </c:pt>
                <c:pt idx="22">
                  <c:v>33604</c:v>
                </c:pt>
                <c:pt idx="23">
                  <c:v>33970</c:v>
                </c:pt>
                <c:pt idx="24">
                  <c:v>34335</c:v>
                </c:pt>
                <c:pt idx="25">
                  <c:v>34700</c:v>
                </c:pt>
                <c:pt idx="26">
                  <c:v>35065</c:v>
                </c:pt>
                <c:pt idx="27">
                  <c:v>35431</c:v>
                </c:pt>
                <c:pt idx="28">
                  <c:v>35796</c:v>
                </c:pt>
                <c:pt idx="29">
                  <c:v>36161</c:v>
                </c:pt>
                <c:pt idx="30">
                  <c:v>36526</c:v>
                </c:pt>
                <c:pt idx="31">
                  <c:v>36892</c:v>
                </c:pt>
                <c:pt idx="32">
                  <c:v>37257</c:v>
                </c:pt>
                <c:pt idx="33">
                  <c:v>37622</c:v>
                </c:pt>
                <c:pt idx="34">
                  <c:v>37987</c:v>
                </c:pt>
                <c:pt idx="35">
                  <c:v>38353</c:v>
                </c:pt>
                <c:pt idx="36">
                  <c:v>38718</c:v>
                </c:pt>
                <c:pt idx="37">
                  <c:v>39083</c:v>
                </c:pt>
                <c:pt idx="38">
                  <c:v>39448</c:v>
                </c:pt>
                <c:pt idx="39">
                  <c:v>39814</c:v>
                </c:pt>
                <c:pt idx="40">
                  <c:v>40179</c:v>
                </c:pt>
                <c:pt idx="41">
                  <c:v>40544</c:v>
                </c:pt>
                <c:pt idx="42">
                  <c:v>40909</c:v>
                </c:pt>
                <c:pt idx="43">
                  <c:v>41275</c:v>
                </c:pt>
                <c:pt idx="44">
                  <c:v>41640</c:v>
                </c:pt>
                <c:pt idx="45">
                  <c:v>42005</c:v>
                </c:pt>
                <c:pt idx="46">
                  <c:v>42370</c:v>
                </c:pt>
              </c:numCache>
            </c:numRef>
          </c:cat>
          <c:val>
            <c:numRef>
              <c:f>'[Diagram i Microsoft PowerPoint]Ark1'!$C$33:$C$40</c:f>
              <c:numCache>
                <c:formatCode>General</c:formatCode>
                <c:ptCount val="8"/>
              </c:numCache>
            </c:numRef>
          </c:val>
          <c:smooth val="0"/>
          <c:extLst>
            <c:ext xmlns:c16="http://schemas.microsoft.com/office/drawing/2014/chart" uri="{C3380CC4-5D6E-409C-BE32-E72D297353CC}">
              <c16:uniqueId val="{00000005-25DF-4154-B1D0-0527CF2B6A73}"/>
            </c:ext>
          </c:extLst>
        </c:ser>
        <c:ser>
          <c:idx val="1"/>
          <c:order val="1"/>
          <c:tx>
            <c:strRef>
              <c:f>'[Diagram i Microsoft PowerPoint]Ark1'!$D$1</c:f>
              <c:strCache>
                <c:ptCount val="1"/>
                <c:pt idx="0">
                  <c:v>Sverige</c:v>
                </c:pt>
              </c:strCache>
            </c:strRef>
          </c:tx>
          <c:spPr>
            <a:ln w="47625" cap="rnd" cmpd="sng" algn="ctr">
              <a:solidFill>
                <a:srgbClr val="0070C0"/>
              </a:solidFill>
              <a:prstDash val="solid"/>
              <a:round/>
            </a:ln>
            <a:effectLst/>
          </c:spPr>
          <c:marker>
            <c:symbol val="none"/>
          </c:marker>
          <c:dPt>
            <c:idx val="0"/>
            <c:marker>
              <c:symbol val="square"/>
              <c:size val="5"/>
              <c:spPr>
                <a:solidFill>
                  <a:srgbClr val="0070C0"/>
                </a:solidFill>
                <a:ln>
                  <a:solidFill>
                    <a:srgbClr val="0070C0"/>
                  </a:solidFill>
                </a:ln>
              </c:spPr>
            </c:marker>
            <c:bubble3D val="0"/>
            <c:extLst>
              <c:ext xmlns:c16="http://schemas.microsoft.com/office/drawing/2014/chart" uri="{C3380CC4-5D6E-409C-BE32-E72D297353CC}">
                <c16:uniqueId val="{00000006-25DF-4154-B1D0-0527CF2B6A73}"/>
              </c:ext>
            </c:extLst>
          </c:dPt>
          <c:dPt>
            <c:idx val="10"/>
            <c:marker>
              <c:symbol val="square"/>
              <c:size val="5"/>
              <c:spPr>
                <a:solidFill>
                  <a:srgbClr val="0070C0"/>
                </a:solidFill>
                <a:ln>
                  <a:solidFill>
                    <a:srgbClr val="0070C0"/>
                  </a:solidFill>
                </a:ln>
              </c:spPr>
            </c:marker>
            <c:bubble3D val="0"/>
            <c:spPr>
              <a:ln w="47625" cap="rnd" cmpd="sng" algn="ctr">
                <a:noFill/>
                <a:prstDash val="solid"/>
                <a:round/>
              </a:ln>
              <a:effectLst/>
            </c:spPr>
            <c:extLst>
              <c:ext xmlns:c16="http://schemas.microsoft.com/office/drawing/2014/chart" uri="{C3380CC4-5D6E-409C-BE32-E72D297353CC}">
                <c16:uniqueId val="{00000008-25DF-4154-B1D0-0527CF2B6A73}"/>
              </c:ext>
            </c:extLst>
          </c:dPt>
          <c:dPt>
            <c:idx val="48"/>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9-25DF-4154-B1D0-0527CF2B6A73}"/>
              </c:ext>
            </c:extLst>
          </c:dPt>
          <c:dPt>
            <c:idx val="110"/>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A-25DF-4154-B1D0-0527CF2B6A73}"/>
              </c:ext>
            </c:extLst>
          </c:dPt>
          <c:dPt>
            <c:idx val="127"/>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B-25DF-4154-B1D0-0527CF2B6A73}"/>
              </c:ext>
            </c:extLst>
          </c:dPt>
          <c:cat>
            <c:numRef>
              <c:f>'[Diagram i Microsoft PowerPoint]Ark1'!$B$28:$B$74</c:f>
              <c:numCache>
                <c:formatCode>yyyy</c:formatCode>
                <c:ptCount val="47"/>
                <c:pt idx="0">
                  <c:v>25569</c:v>
                </c:pt>
                <c:pt idx="1">
                  <c:v>25934</c:v>
                </c:pt>
                <c:pt idx="2">
                  <c:v>26299</c:v>
                </c:pt>
                <c:pt idx="3">
                  <c:v>26665</c:v>
                </c:pt>
                <c:pt idx="4">
                  <c:v>27030</c:v>
                </c:pt>
                <c:pt idx="5">
                  <c:v>27395</c:v>
                </c:pt>
                <c:pt idx="6">
                  <c:v>27760</c:v>
                </c:pt>
                <c:pt idx="7">
                  <c:v>28126</c:v>
                </c:pt>
                <c:pt idx="8">
                  <c:v>28491</c:v>
                </c:pt>
                <c:pt idx="9">
                  <c:v>28856</c:v>
                </c:pt>
                <c:pt idx="10">
                  <c:v>29221</c:v>
                </c:pt>
                <c:pt idx="11">
                  <c:v>29587</c:v>
                </c:pt>
                <c:pt idx="12">
                  <c:v>29952</c:v>
                </c:pt>
                <c:pt idx="13">
                  <c:v>30317</c:v>
                </c:pt>
                <c:pt idx="14">
                  <c:v>30682</c:v>
                </c:pt>
                <c:pt idx="15">
                  <c:v>31048</c:v>
                </c:pt>
                <c:pt idx="16">
                  <c:v>31413</c:v>
                </c:pt>
                <c:pt idx="17">
                  <c:v>31778</c:v>
                </c:pt>
                <c:pt idx="18">
                  <c:v>32143</c:v>
                </c:pt>
                <c:pt idx="19">
                  <c:v>32509</c:v>
                </c:pt>
                <c:pt idx="20">
                  <c:v>32874</c:v>
                </c:pt>
                <c:pt idx="21">
                  <c:v>33239</c:v>
                </c:pt>
                <c:pt idx="22">
                  <c:v>33604</c:v>
                </c:pt>
                <c:pt idx="23">
                  <c:v>33970</c:v>
                </c:pt>
                <c:pt idx="24">
                  <c:v>34335</c:v>
                </c:pt>
                <c:pt idx="25">
                  <c:v>34700</c:v>
                </c:pt>
                <c:pt idx="26">
                  <c:v>35065</c:v>
                </c:pt>
                <c:pt idx="27">
                  <c:v>35431</c:v>
                </c:pt>
                <c:pt idx="28">
                  <c:v>35796</c:v>
                </c:pt>
                <c:pt idx="29">
                  <c:v>36161</c:v>
                </c:pt>
                <c:pt idx="30">
                  <c:v>36526</c:v>
                </c:pt>
                <c:pt idx="31">
                  <c:v>36892</c:v>
                </c:pt>
                <c:pt idx="32">
                  <c:v>37257</c:v>
                </c:pt>
                <c:pt idx="33">
                  <c:v>37622</c:v>
                </c:pt>
                <c:pt idx="34">
                  <c:v>37987</c:v>
                </c:pt>
                <c:pt idx="35">
                  <c:v>38353</c:v>
                </c:pt>
                <c:pt idx="36">
                  <c:v>38718</c:v>
                </c:pt>
                <c:pt idx="37">
                  <c:v>39083</c:v>
                </c:pt>
                <c:pt idx="38">
                  <c:v>39448</c:v>
                </c:pt>
                <c:pt idx="39">
                  <c:v>39814</c:v>
                </c:pt>
                <c:pt idx="40">
                  <c:v>40179</c:v>
                </c:pt>
                <c:pt idx="41">
                  <c:v>40544</c:v>
                </c:pt>
                <c:pt idx="42">
                  <c:v>40909</c:v>
                </c:pt>
                <c:pt idx="43">
                  <c:v>41275</c:v>
                </c:pt>
                <c:pt idx="44">
                  <c:v>41640</c:v>
                </c:pt>
                <c:pt idx="45">
                  <c:v>42005</c:v>
                </c:pt>
                <c:pt idx="46">
                  <c:v>42370</c:v>
                </c:pt>
              </c:numCache>
            </c:numRef>
          </c:cat>
          <c:val>
            <c:numRef>
              <c:f>'[Diagram i Microsoft PowerPoint]Ark1'!$D$28:$D$74</c:f>
              <c:numCache>
                <c:formatCode>General</c:formatCode>
                <c:ptCount val="47"/>
                <c:pt idx="0">
                  <c:v>12.2</c:v>
                </c:pt>
                <c:pt idx="10">
                  <c:v>11.6</c:v>
                </c:pt>
              </c:numCache>
            </c:numRef>
          </c:val>
          <c:smooth val="0"/>
          <c:extLst>
            <c:ext xmlns:c16="http://schemas.microsoft.com/office/drawing/2014/chart" uri="{C3380CC4-5D6E-409C-BE32-E72D297353CC}">
              <c16:uniqueId val="{0000000C-25DF-4154-B1D0-0527CF2B6A73}"/>
            </c:ext>
          </c:extLst>
        </c:ser>
        <c:ser>
          <c:idx val="2"/>
          <c:order val="2"/>
          <c:tx>
            <c:strRef>
              <c:f>'[Diagram i Microsoft PowerPoint]Ark1'!$E$1</c:f>
              <c:strCache>
                <c:ptCount val="1"/>
                <c:pt idx="0">
                  <c:v>Danmark</c:v>
                </c:pt>
              </c:strCache>
            </c:strRef>
          </c:tx>
          <c:spPr>
            <a:ln w="47625" cap="rnd" cmpd="sng" algn="ctr">
              <a:solidFill>
                <a:srgbClr val="FF0000"/>
              </a:solidFill>
              <a:prstDash val="solid"/>
              <a:round/>
            </a:ln>
            <a:effectLst/>
          </c:spPr>
          <c:marker>
            <c:symbol val="none"/>
          </c:marker>
          <c:dPt>
            <c:idx val="17"/>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D-25DF-4154-B1D0-0527CF2B6A73}"/>
              </c:ext>
            </c:extLst>
          </c:dPt>
          <c:dPt>
            <c:idx val="22"/>
            <c:marker>
              <c:symbol val="square"/>
              <c:size val="5"/>
              <c:spPr>
                <a:solidFill>
                  <a:srgbClr val="FF0000"/>
                </a:solidFill>
                <a:ln>
                  <a:solidFill>
                    <a:srgbClr val="FF0000"/>
                  </a:solidFill>
                </a:ln>
              </c:spPr>
            </c:marker>
            <c:bubble3D val="0"/>
            <c:extLst>
              <c:ext xmlns:c16="http://schemas.microsoft.com/office/drawing/2014/chart" uri="{C3380CC4-5D6E-409C-BE32-E72D297353CC}">
                <c16:uniqueId val="{0000000E-25DF-4154-B1D0-0527CF2B6A73}"/>
              </c:ext>
            </c:extLst>
          </c:dPt>
          <c:dPt>
            <c:idx val="32"/>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F-25DF-4154-B1D0-0527CF2B6A73}"/>
              </c:ext>
            </c:extLst>
          </c:dPt>
          <c:dPt>
            <c:idx val="37"/>
            <c:marker>
              <c:symbol val="square"/>
              <c:size val="5"/>
              <c:spPr>
                <a:solidFill>
                  <a:srgbClr val="FF0000"/>
                </a:solidFill>
                <a:ln>
                  <a:solidFill>
                    <a:srgbClr val="FF0000"/>
                  </a:solidFill>
                </a:ln>
              </c:spPr>
            </c:marker>
            <c:bubble3D val="0"/>
            <c:spPr>
              <a:ln w="47625" cap="rnd" cmpd="sng" algn="ctr">
                <a:noFill/>
                <a:prstDash val="solid"/>
                <a:round/>
              </a:ln>
              <a:effectLst/>
            </c:spPr>
            <c:extLst>
              <c:ext xmlns:c16="http://schemas.microsoft.com/office/drawing/2014/chart" uri="{C3380CC4-5D6E-409C-BE32-E72D297353CC}">
                <c16:uniqueId val="{00000011-25DF-4154-B1D0-0527CF2B6A73}"/>
              </c:ext>
            </c:extLst>
          </c:dPt>
          <c:dPt>
            <c:idx val="41"/>
            <c:marker>
              <c:symbol val="x"/>
              <c:size val="5"/>
              <c:spPr>
                <a:solidFill>
                  <a:srgbClr val="FF0000"/>
                </a:solidFill>
                <a:ln>
                  <a:solidFill>
                    <a:srgbClr val="FF0000"/>
                  </a:solidFill>
                </a:ln>
              </c:spPr>
            </c:marker>
            <c:bubble3D val="0"/>
            <c:spPr>
              <a:ln w="47625" cap="rnd" cmpd="sng" algn="ctr">
                <a:solidFill>
                  <a:srgbClr val="FF0000"/>
                </a:solidFill>
                <a:prstDash val="sysDash"/>
                <a:round/>
              </a:ln>
              <a:effectLst/>
            </c:spPr>
            <c:extLst>
              <c:ext xmlns:c16="http://schemas.microsoft.com/office/drawing/2014/chart" uri="{C3380CC4-5D6E-409C-BE32-E72D297353CC}">
                <c16:uniqueId val="{00000013-25DF-4154-B1D0-0527CF2B6A73}"/>
              </c:ext>
            </c:extLst>
          </c:dPt>
          <c:dPt>
            <c:idx val="46"/>
            <c:marker>
              <c:symbol val="square"/>
              <c:size val="5"/>
              <c:spPr>
                <a:solidFill>
                  <a:srgbClr val="FF0000"/>
                </a:solidFill>
                <a:ln>
                  <a:solidFill>
                    <a:srgbClr val="FF0000"/>
                  </a:solidFill>
                </a:ln>
              </c:spPr>
            </c:marker>
            <c:bubble3D val="0"/>
            <c:spPr>
              <a:ln w="47625" cap="rnd" cmpd="sng" algn="ctr">
                <a:noFill/>
                <a:prstDash val="sysDot"/>
                <a:round/>
              </a:ln>
              <a:effectLst/>
            </c:spPr>
            <c:extLst>
              <c:ext xmlns:c16="http://schemas.microsoft.com/office/drawing/2014/chart" uri="{C3380CC4-5D6E-409C-BE32-E72D297353CC}">
                <c16:uniqueId val="{00000015-25DF-4154-B1D0-0527CF2B6A73}"/>
              </c:ext>
            </c:extLst>
          </c:dPt>
          <c:dPt>
            <c:idx val="109"/>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6-25DF-4154-B1D0-0527CF2B6A73}"/>
              </c:ext>
            </c:extLst>
          </c:dPt>
          <c:dPt>
            <c:idx val="124"/>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7-25DF-4154-B1D0-0527CF2B6A73}"/>
              </c:ext>
            </c:extLst>
          </c:dPt>
          <c:dPt>
            <c:idx val="152"/>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8-25DF-4154-B1D0-0527CF2B6A73}"/>
              </c:ext>
            </c:extLst>
          </c:dPt>
          <c:dPt>
            <c:idx val="167"/>
            <c:marker>
              <c:symbol val="square"/>
              <c:size val="5"/>
              <c:spPr>
                <a:solidFill>
                  <a:srgbClr val="FF0000"/>
                </a:solidFill>
                <a:ln w="9525" cap="flat" cmpd="sng" algn="ctr">
                  <a:solidFill>
                    <a:srgbClr val="FF000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9-25DF-4154-B1D0-0527CF2B6A73}"/>
              </c:ext>
            </c:extLst>
          </c:dPt>
          <c:dLbls>
            <c:dLbl>
              <c:idx val="22"/>
              <c:layout>
                <c:manualLayout>
                  <c:x val="9.238523761910044E-3"/>
                  <c:y val="-7.2178776029826391E-2"/>
                </c:manualLayout>
              </c:layout>
              <c:tx>
                <c:rich>
                  <a:bodyPr wrap="square" lIns="38100" tIns="19050" rIns="38100" bIns="19050" anchor="ctr">
                    <a:noAutofit/>
                  </a:bodyPr>
                  <a:lstStyle/>
                  <a:p>
                    <a:pPr>
                      <a:defRPr/>
                    </a:pPr>
                    <a:fld id="{1C791DC4-8D8D-430D-BDFB-7048FDEBD835}" type="CATEGORYNAME">
                      <a:rPr lang="en-US" smtClean="0">
                        <a:latin typeface="Calibri" panose="020F0502020204030204" pitchFamily="34" charset="0"/>
                      </a:rPr>
                      <a:pPr>
                        <a:defRPr/>
                      </a:pPr>
                      <a:t>[KATEGORINAVN]</a:t>
                    </a:fld>
                    <a:r>
                      <a:rPr lang="en-US" dirty="0">
                        <a:latin typeface="Calibri" panose="020F0502020204030204" pitchFamily="34" charset="0"/>
                      </a:rPr>
                      <a:t>: 11.8 years</a:t>
                    </a:r>
                  </a:p>
                </c:rich>
              </c:tx>
              <c:spPr>
                <a:solidFill>
                  <a:srgbClr val="FFFFFF"/>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2365848239084544"/>
                      <c:h val="5.6996493696141716E-2"/>
                    </c:manualLayout>
                  </c15:layout>
                  <c15:dlblFieldTable/>
                  <c15:showDataLabelsRange val="0"/>
                </c:ext>
                <c:ext xmlns:c16="http://schemas.microsoft.com/office/drawing/2014/chart" uri="{C3380CC4-5D6E-409C-BE32-E72D297353CC}">
                  <c16:uniqueId val="{0000000E-25DF-4154-B1D0-0527CF2B6A73}"/>
                </c:ext>
              </c:extLst>
            </c:dLbl>
            <c:dLbl>
              <c:idx val="37"/>
              <c:layout>
                <c:manualLayout>
                  <c:x val="3.6687325746874694E-2"/>
                  <c:y val="-7.4301681207174147E-2"/>
                </c:manualLayout>
              </c:layout>
              <c:tx>
                <c:rich>
                  <a:bodyPr wrap="square" lIns="38100" tIns="19050" rIns="38100" bIns="19050" anchor="ctr">
                    <a:noAutofit/>
                  </a:bodyPr>
                  <a:lstStyle/>
                  <a:p>
                    <a:pPr>
                      <a:defRPr/>
                    </a:pPr>
                    <a:fld id="{9050F1FA-8A93-448C-93C8-EE83B9B56975}" type="CATEGORYNAME">
                      <a:rPr lang="en-US" smtClean="0">
                        <a:latin typeface="Calibri" panose="020F0502020204030204" pitchFamily="34" charset="0"/>
                      </a:rPr>
                      <a:pPr>
                        <a:defRPr/>
                      </a:pPr>
                      <a:t>[KATEGORINAVN]</a:t>
                    </a:fld>
                    <a:r>
                      <a:rPr lang="en-US" dirty="0">
                        <a:latin typeface="Calibri" panose="020F0502020204030204" pitchFamily="34" charset="0"/>
                      </a:rPr>
                      <a:t>:</a:t>
                    </a:r>
                    <a:r>
                      <a:rPr lang="en-US" baseline="0" dirty="0">
                        <a:latin typeface="Calibri" panose="020F0502020204030204" pitchFamily="34" charset="0"/>
                      </a:rPr>
                      <a:t> 11.6 years</a:t>
                    </a:r>
                  </a:p>
                </c:rich>
              </c:tx>
              <c:spPr>
                <a:solidFill>
                  <a:srgbClr val="FFFFFF"/>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3107697028372511"/>
                      <c:h val="6.9434043509192342E-2"/>
                    </c:manualLayout>
                  </c15:layout>
                  <c15:dlblFieldTable/>
                  <c15:showDataLabelsRange val="0"/>
                </c:ext>
                <c:ext xmlns:c16="http://schemas.microsoft.com/office/drawing/2014/chart" uri="{C3380CC4-5D6E-409C-BE32-E72D297353CC}">
                  <c16:uniqueId val="{00000011-25DF-4154-B1D0-0527CF2B6A73}"/>
                </c:ext>
              </c:extLst>
            </c:dLbl>
            <c:dLbl>
              <c:idx val="46"/>
              <c:layout>
                <c:manualLayout>
                  <c:x val="1.2929714158744266E-2"/>
                  <c:y val="-6.7932798517242668E-2"/>
                </c:manualLayout>
              </c:layout>
              <c:tx>
                <c:rich>
                  <a:bodyPr wrap="square" lIns="38100" tIns="19050" rIns="38100" bIns="19050" anchor="ctr">
                    <a:noAutofit/>
                  </a:bodyPr>
                  <a:lstStyle/>
                  <a:p>
                    <a:pPr>
                      <a:defRPr/>
                    </a:pPr>
                    <a:r>
                      <a:rPr lang="en-US" dirty="0" smtClean="0">
                        <a:latin typeface="Calibri" panose="020F0502020204030204" pitchFamily="34" charset="0"/>
                      </a:rPr>
                      <a:t>2019:</a:t>
                    </a:r>
                    <a:r>
                      <a:rPr lang="en-US" baseline="0" dirty="0" smtClean="0"/>
                      <a:t> </a:t>
                    </a:r>
                    <a:r>
                      <a:rPr lang="en-US" baseline="0" dirty="0">
                        <a:latin typeface="Calibri" panose="020F0502020204030204" pitchFamily="34" charset="0"/>
                      </a:rPr>
                      <a:t>11.1 years</a:t>
                    </a:r>
                  </a:p>
                </c:rich>
              </c:tx>
              <c:spPr>
                <a:solidFill>
                  <a:srgbClr val="FFFF00"/>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2459554758465989"/>
                      <c:h val="7.397973511492438E-2"/>
                    </c:manualLayout>
                  </c15:layout>
                </c:ext>
                <c:ext xmlns:c16="http://schemas.microsoft.com/office/drawing/2014/chart" uri="{C3380CC4-5D6E-409C-BE32-E72D297353CC}">
                  <c16:uniqueId val="{00000015-25DF-4154-B1D0-0527CF2B6A73}"/>
                </c:ext>
              </c:extLst>
            </c:dLbl>
            <c:spPr>
              <a:noFill/>
              <a:ln>
                <a:solidFill>
                  <a:srgbClr val="000000"/>
                </a:solid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'[Diagram i Microsoft PowerPoint]Ark1'!$B$28:$B$74</c:f>
              <c:numCache>
                <c:formatCode>yyyy</c:formatCode>
                <c:ptCount val="47"/>
                <c:pt idx="0">
                  <c:v>25569</c:v>
                </c:pt>
                <c:pt idx="1">
                  <c:v>25934</c:v>
                </c:pt>
                <c:pt idx="2">
                  <c:v>26299</c:v>
                </c:pt>
                <c:pt idx="3">
                  <c:v>26665</c:v>
                </c:pt>
                <c:pt idx="4">
                  <c:v>27030</c:v>
                </c:pt>
                <c:pt idx="5">
                  <c:v>27395</c:v>
                </c:pt>
                <c:pt idx="6">
                  <c:v>27760</c:v>
                </c:pt>
                <c:pt idx="7">
                  <c:v>28126</c:v>
                </c:pt>
                <c:pt idx="8">
                  <c:v>28491</c:v>
                </c:pt>
                <c:pt idx="9">
                  <c:v>28856</c:v>
                </c:pt>
                <c:pt idx="10">
                  <c:v>29221</c:v>
                </c:pt>
                <c:pt idx="11">
                  <c:v>29587</c:v>
                </c:pt>
                <c:pt idx="12">
                  <c:v>29952</c:v>
                </c:pt>
                <c:pt idx="13">
                  <c:v>30317</c:v>
                </c:pt>
                <c:pt idx="14">
                  <c:v>30682</c:v>
                </c:pt>
                <c:pt idx="15">
                  <c:v>31048</c:v>
                </c:pt>
                <c:pt idx="16">
                  <c:v>31413</c:v>
                </c:pt>
                <c:pt idx="17">
                  <c:v>31778</c:v>
                </c:pt>
                <c:pt idx="18">
                  <c:v>32143</c:v>
                </c:pt>
                <c:pt idx="19">
                  <c:v>32509</c:v>
                </c:pt>
                <c:pt idx="20">
                  <c:v>32874</c:v>
                </c:pt>
                <c:pt idx="21">
                  <c:v>33239</c:v>
                </c:pt>
                <c:pt idx="22">
                  <c:v>33604</c:v>
                </c:pt>
                <c:pt idx="23">
                  <c:v>33970</c:v>
                </c:pt>
                <c:pt idx="24">
                  <c:v>34335</c:v>
                </c:pt>
                <c:pt idx="25">
                  <c:v>34700</c:v>
                </c:pt>
                <c:pt idx="26">
                  <c:v>35065</c:v>
                </c:pt>
                <c:pt idx="27">
                  <c:v>35431</c:v>
                </c:pt>
                <c:pt idx="28">
                  <c:v>35796</c:v>
                </c:pt>
                <c:pt idx="29">
                  <c:v>36161</c:v>
                </c:pt>
                <c:pt idx="30">
                  <c:v>36526</c:v>
                </c:pt>
                <c:pt idx="31">
                  <c:v>36892</c:v>
                </c:pt>
                <c:pt idx="32">
                  <c:v>37257</c:v>
                </c:pt>
                <c:pt idx="33">
                  <c:v>37622</c:v>
                </c:pt>
                <c:pt idx="34">
                  <c:v>37987</c:v>
                </c:pt>
                <c:pt idx="35">
                  <c:v>38353</c:v>
                </c:pt>
                <c:pt idx="36">
                  <c:v>38718</c:v>
                </c:pt>
                <c:pt idx="37">
                  <c:v>39083</c:v>
                </c:pt>
                <c:pt idx="38">
                  <c:v>39448</c:v>
                </c:pt>
                <c:pt idx="39">
                  <c:v>39814</c:v>
                </c:pt>
                <c:pt idx="40">
                  <c:v>40179</c:v>
                </c:pt>
                <c:pt idx="41">
                  <c:v>40544</c:v>
                </c:pt>
                <c:pt idx="42">
                  <c:v>40909</c:v>
                </c:pt>
                <c:pt idx="43">
                  <c:v>41275</c:v>
                </c:pt>
                <c:pt idx="44">
                  <c:v>41640</c:v>
                </c:pt>
                <c:pt idx="45">
                  <c:v>42005</c:v>
                </c:pt>
                <c:pt idx="46">
                  <c:v>42370</c:v>
                </c:pt>
              </c:numCache>
            </c:numRef>
          </c:cat>
          <c:val>
            <c:numRef>
              <c:f>'[Diagram i Microsoft PowerPoint]Ark1'!$E$28:$E$74</c:f>
              <c:numCache>
                <c:formatCode>General</c:formatCode>
                <c:ptCount val="47"/>
                <c:pt idx="22">
                  <c:v>11.83</c:v>
                </c:pt>
                <c:pt idx="37">
                  <c:v>11.59</c:v>
                </c:pt>
                <c:pt idx="46">
                  <c:v>11.12</c:v>
                </c:pt>
              </c:numCache>
            </c:numRef>
          </c:val>
          <c:smooth val="0"/>
          <c:extLst>
            <c:ext xmlns:c16="http://schemas.microsoft.com/office/drawing/2014/chart" uri="{C3380CC4-5D6E-409C-BE32-E72D297353CC}">
              <c16:uniqueId val="{0000001A-25DF-4154-B1D0-0527CF2B6A73}"/>
            </c:ext>
          </c:extLst>
        </c:ser>
        <c:dLbls>
          <c:showLegendKey val="0"/>
          <c:showVal val="0"/>
          <c:showCatName val="0"/>
          <c:showSerName val="0"/>
          <c:showPercent val="0"/>
          <c:showBubbleSize val="0"/>
        </c:dLbls>
        <c:smooth val="0"/>
        <c:axId val="11125816"/>
        <c:axId val="11131304"/>
      </c:lineChart>
      <c:dateAx>
        <c:axId val="11125816"/>
        <c:scaling>
          <c:orientation val="minMax"/>
          <c:max val="42736"/>
          <c:min val="25569"/>
        </c:scaling>
        <c:delete val="0"/>
        <c:axPos val="b"/>
        <c:majorGridlines>
          <c:spPr>
            <a:ln w="9525" cap="flat" cmpd="sng" algn="ctr">
              <a:noFill/>
              <a:prstDash val="solid"/>
              <a:round/>
            </a:ln>
            <a:effectLst/>
          </c:spPr>
        </c:majorGridlines>
        <c:numFmt formatCode="yyyy"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vert="horz"/>
          <a:lstStyle/>
          <a:p>
            <a:pPr>
              <a:defRPr>
                <a:latin typeface="Calibri" panose="020F0502020204030204" pitchFamily="34" charset="0"/>
              </a:defRPr>
            </a:pPr>
            <a:endParaRPr lang="da-DK"/>
          </a:p>
        </c:txPr>
        <c:crossAx val="11131304"/>
        <c:crosses val="autoZero"/>
        <c:auto val="0"/>
        <c:lblOffset val="100"/>
        <c:baseTimeUnit val="days"/>
        <c:majorUnit val="10"/>
        <c:majorTimeUnit val="years"/>
        <c:minorUnit val="10"/>
        <c:minorTimeUnit val="days"/>
      </c:dateAx>
      <c:valAx>
        <c:axId val="11131304"/>
        <c:scaling>
          <c:orientation val="minMax"/>
          <c:max val="13"/>
          <c:min val="11"/>
        </c:scaling>
        <c:delete val="0"/>
        <c:axPos val="l"/>
        <c:majorGridlines>
          <c:spPr>
            <a:ln w="9525" cap="flat" cmpd="sng" algn="ctr">
              <a:no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vert="horz"/>
          <a:lstStyle/>
          <a:p>
            <a:pPr>
              <a:defRPr>
                <a:latin typeface="Calibri" panose="020F0502020204030204" pitchFamily="34" charset="0"/>
              </a:defRPr>
            </a:pPr>
            <a:endParaRPr lang="da-DK"/>
          </a:p>
        </c:txPr>
        <c:crossAx val="11125816"/>
        <c:crosses val="autoZero"/>
        <c:crossBetween val="midCat"/>
        <c:majorUnit val="0.5"/>
      </c:valAx>
      <c:spPr>
        <a:solidFill>
          <a:schemeClr val="bg1"/>
        </a:solidFill>
        <a:ln>
          <a:noFill/>
        </a:ln>
        <a:effectLst/>
      </c:spPr>
    </c:plotArea>
    <c:plotVisOnly val="1"/>
    <c:dispBlanksAs val="span"/>
    <c:showDLblsOverMax val="0"/>
  </c:chart>
  <c:spPr>
    <a:solidFill>
      <a:schemeClr val="bg1"/>
    </a:solidFill>
    <a:ln w="9525" cap="flat" cmpd="sng" algn="ctr">
      <a:noFill/>
      <a:prstDash val="solid"/>
      <a:round/>
    </a:ln>
    <a:effectLst/>
  </c:spPr>
  <c:txPr>
    <a:bodyPr/>
    <a:lstStyle/>
    <a:p>
      <a:pPr>
        <a:defRPr>
          <a:solidFill>
            <a:sysClr val="windowText" lastClr="000000"/>
          </a:solidFill>
        </a:defRPr>
      </a:pPr>
      <a:endParaRPr lang="da-DK"/>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038595493131205E-2"/>
          <c:y val="6.9595248224452025E-2"/>
          <c:w val="0.71433985750329065"/>
          <c:h val="0.82309532380030404"/>
        </c:manualLayout>
      </c:layout>
      <c:lineChart>
        <c:grouping val="standard"/>
        <c:varyColors val="0"/>
        <c:ser>
          <c:idx val="0"/>
          <c:order val="0"/>
          <c:tx>
            <c:strRef>
              <c:f>'Ark1'!$C$2</c:f>
              <c:strCache>
                <c:ptCount val="1"/>
                <c:pt idx="0">
                  <c:v>Holland</c:v>
                </c:pt>
              </c:strCache>
            </c:strRef>
          </c:tx>
          <c:spPr>
            <a:ln w="47625" cap="rnd" cmpd="sng" algn="ctr">
              <a:solidFill>
                <a:srgbClr val="FFFF00"/>
              </a:solidFill>
              <a:prstDash val="solid"/>
              <a:round/>
            </a:ln>
            <a:effectLst/>
          </c:spPr>
          <c:marker>
            <c:symbol val="square"/>
            <c:size val="5"/>
            <c:spPr>
              <a:solidFill>
                <a:srgbClr val="00B050"/>
              </a:solidFill>
              <a:ln>
                <a:solidFill>
                  <a:srgbClr val="00B050"/>
                </a:solidFill>
              </a:ln>
            </c:spPr>
          </c:marker>
          <c:dPt>
            <c:idx val="4"/>
            <c:bubble3D val="0"/>
            <c:extLst>
              <c:ext xmlns:c16="http://schemas.microsoft.com/office/drawing/2014/chart" uri="{C3380CC4-5D6E-409C-BE32-E72D297353CC}">
                <c16:uniqueId val="{00000000-F852-420B-A088-15B51AD09B34}"/>
              </c:ext>
            </c:extLst>
          </c:dPt>
          <c:dPt>
            <c:idx val="10"/>
            <c:bubble3D val="0"/>
            <c:extLst>
              <c:ext xmlns:c16="http://schemas.microsoft.com/office/drawing/2014/chart" uri="{C3380CC4-5D6E-409C-BE32-E72D297353CC}">
                <c16:uniqueId val="{00000001-F852-420B-A088-15B51AD09B34}"/>
              </c:ext>
            </c:extLst>
          </c:dPt>
          <c:dPt>
            <c:idx val="11"/>
            <c:bubble3D val="0"/>
            <c:extLst>
              <c:ext xmlns:c16="http://schemas.microsoft.com/office/drawing/2014/chart" uri="{C3380CC4-5D6E-409C-BE32-E72D297353CC}">
                <c16:uniqueId val="{00000002-F852-420B-A088-15B51AD09B34}"/>
              </c:ext>
            </c:extLst>
          </c:dPt>
          <c:dPt>
            <c:idx val="40"/>
            <c:bubble3D val="0"/>
            <c:extLst>
              <c:ext xmlns:c16="http://schemas.microsoft.com/office/drawing/2014/chart" uri="{C3380CC4-5D6E-409C-BE32-E72D297353CC}">
                <c16:uniqueId val="{00000003-F852-420B-A088-15B51AD09B34}"/>
              </c:ext>
            </c:extLst>
          </c:dPt>
          <c:dPt>
            <c:idx val="41"/>
            <c:bubble3D val="0"/>
            <c:spPr>
              <a:ln w="47625" cap="rnd" cmpd="sng" algn="ctr">
                <a:noFill/>
                <a:prstDash val="solid"/>
                <a:round/>
              </a:ln>
              <a:effectLst/>
            </c:spPr>
            <c:extLst>
              <c:ext xmlns:c16="http://schemas.microsoft.com/office/drawing/2014/chart" uri="{C3380CC4-5D6E-409C-BE32-E72D297353CC}">
                <c16:uniqueId val="{00000005-F852-420B-A088-15B51AD09B34}"/>
              </c:ext>
            </c:extLst>
          </c:dPt>
          <c:dPt>
            <c:idx val="42"/>
            <c:bubble3D val="0"/>
            <c:extLst>
              <c:ext xmlns:c16="http://schemas.microsoft.com/office/drawing/2014/chart" uri="{C3380CC4-5D6E-409C-BE32-E72D297353CC}">
                <c16:uniqueId val="{00000006-F852-420B-A088-15B51AD09B34}"/>
              </c:ext>
            </c:extLst>
          </c:dPt>
          <c:dPt>
            <c:idx val="57"/>
            <c:bubble3D val="0"/>
            <c:extLst>
              <c:ext xmlns:c16="http://schemas.microsoft.com/office/drawing/2014/chart" uri="{C3380CC4-5D6E-409C-BE32-E72D297353CC}">
                <c16:uniqueId val="{00000007-F852-420B-A088-15B51AD09B34}"/>
              </c:ext>
            </c:extLst>
          </c:dPt>
          <c:dPt>
            <c:idx val="58"/>
            <c:bubble3D val="0"/>
            <c:spPr>
              <a:ln w="47625" cap="rnd" cmpd="sng" algn="ctr">
                <a:noFill/>
                <a:prstDash val="solid"/>
                <a:round/>
              </a:ln>
              <a:effectLst/>
            </c:spPr>
            <c:extLst>
              <c:ext xmlns:c16="http://schemas.microsoft.com/office/drawing/2014/chart" uri="{C3380CC4-5D6E-409C-BE32-E72D297353CC}">
                <c16:uniqueId val="{00000009-F852-420B-A088-15B51AD09B34}"/>
              </c:ext>
            </c:extLst>
          </c:dPt>
          <c:dPt>
            <c:idx val="66"/>
            <c:bubble3D val="0"/>
            <c:extLst>
              <c:ext xmlns:c16="http://schemas.microsoft.com/office/drawing/2014/chart" uri="{C3380CC4-5D6E-409C-BE32-E72D297353CC}">
                <c16:uniqueId val="{0000000A-F852-420B-A088-15B51AD09B34}"/>
              </c:ext>
            </c:extLst>
          </c:dPt>
          <c:dPt>
            <c:idx val="112"/>
            <c:bubble3D val="0"/>
            <c:extLst>
              <c:ext xmlns:c16="http://schemas.microsoft.com/office/drawing/2014/chart" uri="{C3380CC4-5D6E-409C-BE32-E72D297353CC}">
                <c16:uniqueId val="{0000000B-F852-420B-A088-15B51AD09B34}"/>
              </c:ext>
            </c:extLst>
          </c:dPt>
          <c:dPt>
            <c:idx val="130"/>
            <c:bubble3D val="0"/>
            <c:extLst>
              <c:ext xmlns:c16="http://schemas.microsoft.com/office/drawing/2014/chart" uri="{C3380CC4-5D6E-409C-BE32-E72D297353CC}">
                <c16:uniqueId val="{0000000C-F852-420B-A088-15B51AD09B34}"/>
              </c:ext>
            </c:extLst>
          </c:dPt>
          <c:cat>
            <c:numRef>
              <c:f>'Ark1'!$B$4:$B$81</c:f>
              <c:numCache>
                <c:formatCode>yyyy</c:formatCode>
                <c:ptCount val="78"/>
                <c:pt idx="0">
                  <c:v>14246</c:v>
                </c:pt>
                <c:pt idx="1">
                  <c:v>14611</c:v>
                </c:pt>
                <c:pt idx="2">
                  <c:v>14977</c:v>
                </c:pt>
                <c:pt idx="3">
                  <c:v>15342</c:v>
                </c:pt>
                <c:pt idx="4">
                  <c:v>15707</c:v>
                </c:pt>
                <c:pt idx="5">
                  <c:v>16072</c:v>
                </c:pt>
                <c:pt idx="6">
                  <c:v>16438</c:v>
                </c:pt>
                <c:pt idx="7">
                  <c:v>16803</c:v>
                </c:pt>
                <c:pt idx="8">
                  <c:v>17168</c:v>
                </c:pt>
                <c:pt idx="9">
                  <c:v>17533</c:v>
                </c:pt>
                <c:pt idx="10">
                  <c:v>17899</c:v>
                </c:pt>
                <c:pt idx="11">
                  <c:v>18264</c:v>
                </c:pt>
                <c:pt idx="12">
                  <c:v>18629</c:v>
                </c:pt>
                <c:pt idx="13">
                  <c:v>18994</c:v>
                </c:pt>
                <c:pt idx="14">
                  <c:v>19360</c:v>
                </c:pt>
                <c:pt idx="15">
                  <c:v>19725</c:v>
                </c:pt>
                <c:pt idx="16">
                  <c:v>20090</c:v>
                </c:pt>
                <c:pt idx="17">
                  <c:v>20455</c:v>
                </c:pt>
                <c:pt idx="18">
                  <c:v>20821</c:v>
                </c:pt>
                <c:pt idx="19">
                  <c:v>21186</c:v>
                </c:pt>
                <c:pt idx="20">
                  <c:v>21551</c:v>
                </c:pt>
                <c:pt idx="21">
                  <c:v>21916</c:v>
                </c:pt>
                <c:pt idx="22">
                  <c:v>22282</c:v>
                </c:pt>
                <c:pt idx="23">
                  <c:v>22647</c:v>
                </c:pt>
                <c:pt idx="24">
                  <c:v>23012</c:v>
                </c:pt>
                <c:pt idx="25">
                  <c:v>23377</c:v>
                </c:pt>
                <c:pt idx="26">
                  <c:v>23743</c:v>
                </c:pt>
                <c:pt idx="27">
                  <c:v>24108</c:v>
                </c:pt>
                <c:pt idx="28">
                  <c:v>24473</c:v>
                </c:pt>
                <c:pt idx="29">
                  <c:v>24838</c:v>
                </c:pt>
                <c:pt idx="30">
                  <c:v>25204</c:v>
                </c:pt>
                <c:pt idx="31">
                  <c:v>25569</c:v>
                </c:pt>
                <c:pt idx="32">
                  <c:v>25934</c:v>
                </c:pt>
                <c:pt idx="33">
                  <c:v>26299</c:v>
                </c:pt>
                <c:pt idx="34">
                  <c:v>26665</c:v>
                </c:pt>
                <c:pt idx="35">
                  <c:v>27030</c:v>
                </c:pt>
                <c:pt idx="36">
                  <c:v>27395</c:v>
                </c:pt>
                <c:pt idx="37">
                  <c:v>27760</c:v>
                </c:pt>
                <c:pt idx="38">
                  <c:v>28126</c:v>
                </c:pt>
                <c:pt idx="39">
                  <c:v>28491</c:v>
                </c:pt>
                <c:pt idx="40">
                  <c:v>28856</c:v>
                </c:pt>
                <c:pt idx="41">
                  <c:v>29221</c:v>
                </c:pt>
                <c:pt idx="42">
                  <c:v>29587</c:v>
                </c:pt>
                <c:pt idx="43">
                  <c:v>29952</c:v>
                </c:pt>
                <c:pt idx="44">
                  <c:v>30317</c:v>
                </c:pt>
                <c:pt idx="45">
                  <c:v>30682</c:v>
                </c:pt>
                <c:pt idx="46">
                  <c:v>31048</c:v>
                </c:pt>
                <c:pt idx="47">
                  <c:v>31413</c:v>
                </c:pt>
                <c:pt idx="48">
                  <c:v>31778</c:v>
                </c:pt>
                <c:pt idx="49">
                  <c:v>32143</c:v>
                </c:pt>
                <c:pt idx="50">
                  <c:v>32509</c:v>
                </c:pt>
                <c:pt idx="51">
                  <c:v>32874</c:v>
                </c:pt>
                <c:pt idx="52">
                  <c:v>33239</c:v>
                </c:pt>
                <c:pt idx="53">
                  <c:v>33604</c:v>
                </c:pt>
                <c:pt idx="54">
                  <c:v>33970</c:v>
                </c:pt>
                <c:pt idx="55">
                  <c:v>34335</c:v>
                </c:pt>
                <c:pt idx="56">
                  <c:v>34700</c:v>
                </c:pt>
                <c:pt idx="57">
                  <c:v>35065</c:v>
                </c:pt>
                <c:pt idx="58">
                  <c:v>35431</c:v>
                </c:pt>
                <c:pt idx="59">
                  <c:v>35796</c:v>
                </c:pt>
                <c:pt idx="60">
                  <c:v>36161</c:v>
                </c:pt>
                <c:pt idx="61">
                  <c:v>36526</c:v>
                </c:pt>
                <c:pt idx="62">
                  <c:v>36892</c:v>
                </c:pt>
                <c:pt idx="63">
                  <c:v>37257</c:v>
                </c:pt>
                <c:pt idx="64">
                  <c:v>37622</c:v>
                </c:pt>
                <c:pt idx="65">
                  <c:v>37987</c:v>
                </c:pt>
                <c:pt idx="66">
                  <c:v>38353</c:v>
                </c:pt>
                <c:pt idx="67">
                  <c:v>38718</c:v>
                </c:pt>
                <c:pt idx="68">
                  <c:v>39083</c:v>
                </c:pt>
                <c:pt idx="69">
                  <c:v>39448</c:v>
                </c:pt>
                <c:pt idx="70">
                  <c:v>39814</c:v>
                </c:pt>
                <c:pt idx="71">
                  <c:v>40179</c:v>
                </c:pt>
                <c:pt idx="72">
                  <c:v>40544</c:v>
                </c:pt>
                <c:pt idx="73">
                  <c:v>40909</c:v>
                </c:pt>
                <c:pt idx="74">
                  <c:v>41275</c:v>
                </c:pt>
                <c:pt idx="75">
                  <c:v>41640</c:v>
                </c:pt>
                <c:pt idx="76">
                  <c:v>42005</c:v>
                </c:pt>
                <c:pt idx="77">
                  <c:v>42370</c:v>
                </c:pt>
              </c:numCache>
            </c:numRef>
          </c:cat>
          <c:val>
            <c:numRef>
              <c:f>'Ark1'!$C$4:$C$81</c:f>
              <c:numCache>
                <c:formatCode>General</c:formatCode>
                <c:ptCount val="78"/>
                <c:pt idx="11">
                  <c:v>11</c:v>
                </c:pt>
                <c:pt idx="41">
                  <c:v>10.5</c:v>
                </c:pt>
                <c:pt idx="58">
                  <c:v>10.7</c:v>
                </c:pt>
              </c:numCache>
            </c:numRef>
          </c:val>
          <c:smooth val="0"/>
          <c:extLst>
            <c:ext xmlns:c16="http://schemas.microsoft.com/office/drawing/2014/chart" uri="{C3380CC4-5D6E-409C-BE32-E72D297353CC}">
              <c16:uniqueId val="{0000000D-F852-420B-A088-15B51AD09B34}"/>
            </c:ext>
          </c:extLst>
        </c:ser>
        <c:ser>
          <c:idx val="1"/>
          <c:order val="1"/>
          <c:tx>
            <c:strRef>
              <c:f>'Ark1'!$D$2</c:f>
              <c:strCache>
                <c:ptCount val="1"/>
                <c:pt idx="0">
                  <c:v>Sverige</c:v>
                </c:pt>
              </c:strCache>
            </c:strRef>
          </c:tx>
          <c:spPr>
            <a:ln w="47625" cap="rnd" cmpd="sng" algn="ctr">
              <a:solidFill>
                <a:srgbClr val="0070C0"/>
              </a:solidFill>
              <a:prstDash val="solid"/>
              <a:round/>
            </a:ln>
            <a:effectLst/>
          </c:spPr>
          <c:marker>
            <c:symbol val="none"/>
          </c:marker>
          <c:dPt>
            <c:idx val="30"/>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0E-F852-420B-A088-15B51AD09B34}"/>
              </c:ext>
            </c:extLst>
          </c:dPt>
          <c:dPt>
            <c:idx val="31"/>
            <c:marker>
              <c:symbol val="square"/>
              <c:size val="5"/>
              <c:spPr>
                <a:solidFill>
                  <a:srgbClr val="0070C0"/>
                </a:solidFill>
                <a:ln>
                  <a:solidFill>
                    <a:srgbClr val="0070C0"/>
                  </a:solidFill>
                </a:ln>
              </c:spPr>
            </c:marker>
            <c:bubble3D val="0"/>
            <c:spPr>
              <a:ln w="47625" cap="rnd" cmpd="sng" algn="ctr">
                <a:noFill/>
                <a:prstDash val="solid"/>
                <a:round/>
              </a:ln>
              <a:effectLst/>
            </c:spPr>
            <c:extLst>
              <c:ext xmlns:c16="http://schemas.microsoft.com/office/drawing/2014/chart" uri="{C3380CC4-5D6E-409C-BE32-E72D297353CC}">
                <c16:uniqueId val="{00000010-F852-420B-A088-15B51AD09B34}"/>
              </c:ext>
            </c:extLst>
          </c:dPt>
          <c:dPt>
            <c:idx val="40"/>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1-F852-420B-A088-15B51AD09B34}"/>
              </c:ext>
            </c:extLst>
          </c:dPt>
          <c:dPt>
            <c:idx val="41"/>
            <c:marker>
              <c:symbol val="square"/>
              <c:size val="5"/>
              <c:spPr>
                <a:solidFill>
                  <a:srgbClr val="0070C0"/>
                </a:solidFill>
                <a:ln>
                  <a:solidFill>
                    <a:srgbClr val="0070C0"/>
                  </a:solidFill>
                </a:ln>
              </c:spPr>
            </c:marker>
            <c:bubble3D val="0"/>
            <c:spPr>
              <a:ln w="47625" cap="rnd" cmpd="sng" algn="ctr">
                <a:noFill/>
                <a:prstDash val="solid"/>
                <a:round/>
              </a:ln>
              <a:effectLst/>
            </c:spPr>
            <c:extLst>
              <c:ext xmlns:c16="http://schemas.microsoft.com/office/drawing/2014/chart" uri="{C3380CC4-5D6E-409C-BE32-E72D297353CC}">
                <c16:uniqueId val="{00000013-F852-420B-A088-15B51AD09B34}"/>
              </c:ext>
            </c:extLst>
          </c:dPt>
          <c:dPt>
            <c:idx val="48"/>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4-F852-420B-A088-15B51AD09B34}"/>
              </c:ext>
            </c:extLst>
          </c:dPt>
          <c:dPt>
            <c:idx val="110"/>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5-F852-420B-A088-15B51AD09B34}"/>
              </c:ext>
            </c:extLst>
          </c:dPt>
          <c:dPt>
            <c:idx val="127"/>
            <c:marker>
              <c:symbol val="square"/>
              <c:size val="5"/>
              <c:spPr>
                <a:solidFill>
                  <a:srgbClr val="0070C0"/>
                </a:solidFill>
                <a:ln w="9525" cap="flat" cmpd="sng" algn="ctr">
                  <a:solidFill>
                    <a:srgbClr val="0070C0"/>
                  </a:solidFill>
                  <a:prstDash val="solid"/>
                  <a:round/>
                </a:ln>
                <a:effectLst>
                  <a:outerShdw blurRad="40000" dist="20000" dir="5400000" rotWithShape="0">
                    <a:srgbClr val="000000">
                      <a:alpha val="38000"/>
                    </a:srgbClr>
                  </a:outerShdw>
                </a:effectLst>
              </c:spPr>
            </c:marker>
            <c:bubble3D val="0"/>
            <c:extLst>
              <c:ext xmlns:c16="http://schemas.microsoft.com/office/drawing/2014/chart" uri="{C3380CC4-5D6E-409C-BE32-E72D297353CC}">
                <c16:uniqueId val="{00000016-F852-420B-A088-15B51AD09B34}"/>
              </c:ext>
            </c:extLst>
          </c:dPt>
          <c:cat>
            <c:numRef>
              <c:f>'Ark1'!$B$4:$B$81</c:f>
              <c:numCache>
                <c:formatCode>yyyy</c:formatCode>
                <c:ptCount val="78"/>
                <c:pt idx="0">
                  <c:v>14246</c:v>
                </c:pt>
                <c:pt idx="1">
                  <c:v>14611</c:v>
                </c:pt>
                <c:pt idx="2">
                  <c:v>14977</c:v>
                </c:pt>
                <c:pt idx="3">
                  <c:v>15342</c:v>
                </c:pt>
                <c:pt idx="4">
                  <c:v>15707</c:v>
                </c:pt>
                <c:pt idx="5">
                  <c:v>16072</c:v>
                </c:pt>
                <c:pt idx="6">
                  <c:v>16438</c:v>
                </c:pt>
                <c:pt idx="7">
                  <c:v>16803</c:v>
                </c:pt>
                <c:pt idx="8">
                  <c:v>17168</c:v>
                </c:pt>
                <c:pt idx="9">
                  <c:v>17533</c:v>
                </c:pt>
                <c:pt idx="10">
                  <c:v>17899</c:v>
                </c:pt>
                <c:pt idx="11">
                  <c:v>18264</c:v>
                </c:pt>
                <c:pt idx="12">
                  <c:v>18629</c:v>
                </c:pt>
                <c:pt idx="13">
                  <c:v>18994</c:v>
                </c:pt>
                <c:pt idx="14">
                  <c:v>19360</c:v>
                </c:pt>
                <c:pt idx="15">
                  <c:v>19725</c:v>
                </c:pt>
                <c:pt idx="16">
                  <c:v>20090</c:v>
                </c:pt>
                <c:pt idx="17">
                  <c:v>20455</c:v>
                </c:pt>
                <c:pt idx="18">
                  <c:v>20821</c:v>
                </c:pt>
                <c:pt idx="19">
                  <c:v>21186</c:v>
                </c:pt>
                <c:pt idx="20">
                  <c:v>21551</c:v>
                </c:pt>
                <c:pt idx="21">
                  <c:v>21916</c:v>
                </c:pt>
                <c:pt idx="22">
                  <c:v>22282</c:v>
                </c:pt>
                <c:pt idx="23">
                  <c:v>22647</c:v>
                </c:pt>
                <c:pt idx="24">
                  <c:v>23012</c:v>
                </c:pt>
                <c:pt idx="25">
                  <c:v>23377</c:v>
                </c:pt>
                <c:pt idx="26">
                  <c:v>23743</c:v>
                </c:pt>
                <c:pt idx="27">
                  <c:v>24108</c:v>
                </c:pt>
                <c:pt idx="28">
                  <c:v>24473</c:v>
                </c:pt>
                <c:pt idx="29">
                  <c:v>24838</c:v>
                </c:pt>
                <c:pt idx="30">
                  <c:v>25204</c:v>
                </c:pt>
                <c:pt idx="31">
                  <c:v>25569</c:v>
                </c:pt>
                <c:pt idx="32">
                  <c:v>25934</c:v>
                </c:pt>
                <c:pt idx="33">
                  <c:v>26299</c:v>
                </c:pt>
                <c:pt idx="34">
                  <c:v>26665</c:v>
                </c:pt>
                <c:pt idx="35">
                  <c:v>27030</c:v>
                </c:pt>
                <c:pt idx="36">
                  <c:v>27395</c:v>
                </c:pt>
                <c:pt idx="37">
                  <c:v>27760</c:v>
                </c:pt>
                <c:pt idx="38">
                  <c:v>28126</c:v>
                </c:pt>
                <c:pt idx="39">
                  <c:v>28491</c:v>
                </c:pt>
                <c:pt idx="40">
                  <c:v>28856</c:v>
                </c:pt>
                <c:pt idx="41">
                  <c:v>29221</c:v>
                </c:pt>
                <c:pt idx="42">
                  <c:v>29587</c:v>
                </c:pt>
                <c:pt idx="43">
                  <c:v>29952</c:v>
                </c:pt>
                <c:pt idx="44">
                  <c:v>30317</c:v>
                </c:pt>
                <c:pt idx="45">
                  <c:v>30682</c:v>
                </c:pt>
                <c:pt idx="46">
                  <c:v>31048</c:v>
                </c:pt>
                <c:pt idx="47">
                  <c:v>31413</c:v>
                </c:pt>
                <c:pt idx="48">
                  <c:v>31778</c:v>
                </c:pt>
                <c:pt idx="49">
                  <c:v>32143</c:v>
                </c:pt>
                <c:pt idx="50">
                  <c:v>32509</c:v>
                </c:pt>
                <c:pt idx="51">
                  <c:v>32874</c:v>
                </c:pt>
                <c:pt idx="52">
                  <c:v>33239</c:v>
                </c:pt>
                <c:pt idx="53">
                  <c:v>33604</c:v>
                </c:pt>
                <c:pt idx="54">
                  <c:v>33970</c:v>
                </c:pt>
                <c:pt idx="55">
                  <c:v>34335</c:v>
                </c:pt>
                <c:pt idx="56">
                  <c:v>34700</c:v>
                </c:pt>
                <c:pt idx="57">
                  <c:v>35065</c:v>
                </c:pt>
                <c:pt idx="58">
                  <c:v>35431</c:v>
                </c:pt>
                <c:pt idx="59">
                  <c:v>35796</c:v>
                </c:pt>
                <c:pt idx="60">
                  <c:v>36161</c:v>
                </c:pt>
                <c:pt idx="61">
                  <c:v>36526</c:v>
                </c:pt>
                <c:pt idx="62">
                  <c:v>36892</c:v>
                </c:pt>
                <c:pt idx="63">
                  <c:v>37257</c:v>
                </c:pt>
                <c:pt idx="64">
                  <c:v>37622</c:v>
                </c:pt>
                <c:pt idx="65">
                  <c:v>37987</c:v>
                </c:pt>
                <c:pt idx="66">
                  <c:v>38353</c:v>
                </c:pt>
                <c:pt idx="67">
                  <c:v>38718</c:v>
                </c:pt>
                <c:pt idx="68">
                  <c:v>39083</c:v>
                </c:pt>
                <c:pt idx="69">
                  <c:v>39448</c:v>
                </c:pt>
                <c:pt idx="70">
                  <c:v>39814</c:v>
                </c:pt>
                <c:pt idx="71">
                  <c:v>40179</c:v>
                </c:pt>
                <c:pt idx="72">
                  <c:v>40544</c:v>
                </c:pt>
                <c:pt idx="73">
                  <c:v>40909</c:v>
                </c:pt>
                <c:pt idx="74">
                  <c:v>41275</c:v>
                </c:pt>
                <c:pt idx="75">
                  <c:v>41640</c:v>
                </c:pt>
                <c:pt idx="76">
                  <c:v>42005</c:v>
                </c:pt>
                <c:pt idx="77">
                  <c:v>42370</c:v>
                </c:pt>
              </c:numCache>
            </c:numRef>
          </c:cat>
          <c:val>
            <c:numRef>
              <c:f>'Ark1'!$D$4:$D$81</c:f>
              <c:numCache>
                <c:formatCode>General</c:formatCode>
                <c:ptCount val="78"/>
                <c:pt idx="31">
                  <c:v>11</c:v>
                </c:pt>
                <c:pt idx="41">
                  <c:v>10.8</c:v>
                </c:pt>
              </c:numCache>
            </c:numRef>
          </c:val>
          <c:smooth val="0"/>
          <c:extLst>
            <c:ext xmlns:c16="http://schemas.microsoft.com/office/drawing/2014/chart" uri="{C3380CC4-5D6E-409C-BE32-E72D297353CC}">
              <c16:uniqueId val="{00000017-F852-420B-A088-15B51AD09B34}"/>
            </c:ext>
          </c:extLst>
        </c:ser>
        <c:ser>
          <c:idx val="2"/>
          <c:order val="2"/>
          <c:tx>
            <c:strRef>
              <c:f>'Ark1'!$E$2</c:f>
              <c:strCache>
                <c:ptCount val="1"/>
                <c:pt idx="0">
                  <c:v>Danmark</c:v>
                </c:pt>
              </c:strCache>
            </c:strRef>
          </c:tx>
          <c:spPr>
            <a:ln w="47625" cap="rnd" cmpd="sng" algn="ctr">
              <a:noFill/>
              <a:prstDash val="solid"/>
              <a:round/>
            </a:ln>
            <a:effectLst/>
          </c:spPr>
          <c:marker>
            <c:symbol val="none"/>
          </c:marker>
          <c:dPt>
            <c:idx val="24"/>
            <c:bubble3D val="0"/>
            <c:extLst>
              <c:ext xmlns:c16="http://schemas.microsoft.com/office/drawing/2014/chart" uri="{C3380CC4-5D6E-409C-BE32-E72D297353CC}">
                <c16:uniqueId val="{00000018-F852-420B-A088-15B51AD09B34}"/>
              </c:ext>
            </c:extLst>
          </c:dPt>
          <c:dPt>
            <c:idx val="25"/>
            <c:marker>
              <c:symbol val="square"/>
              <c:size val="5"/>
              <c:spPr>
                <a:solidFill>
                  <a:srgbClr val="FF0000"/>
                </a:solidFill>
                <a:ln>
                  <a:solidFill>
                    <a:srgbClr val="FF0000"/>
                  </a:solidFill>
                </a:ln>
              </c:spPr>
            </c:marker>
            <c:bubble3D val="0"/>
            <c:extLst>
              <c:ext xmlns:c16="http://schemas.microsoft.com/office/drawing/2014/chart" uri="{C3380CC4-5D6E-409C-BE32-E72D297353CC}">
                <c16:uniqueId val="{00000019-F852-420B-A088-15B51AD09B34}"/>
              </c:ext>
            </c:extLst>
          </c:dPt>
          <c:dPt>
            <c:idx val="52"/>
            <c:bubble3D val="0"/>
            <c:extLst>
              <c:ext xmlns:c16="http://schemas.microsoft.com/office/drawing/2014/chart" uri="{C3380CC4-5D6E-409C-BE32-E72D297353CC}">
                <c16:uniqueId val="{0000001A-F852-420B-A088-15B51AD09B34}"/>
              </c:ext>
            </c:extLst>
          </c:dPt>
          <c:dPt>
            <c:idx val="53"/>
            <c:marker>
              <c:symbol val="square"/>
              <c:size val="5"/>
              <c:spPr>
                <a:solidFill>
                  <a:srgbClr val="FF0000"/>
                </a:solidFill>
                <a:ln>
                  <a:solidFill>
                    <a:srgbClr val="FF0000"/>
                  </a:solidFill>
                </a:ln>
              </c:spPr>
            </c:marker>
            <c:bubble3D val="0"/>
            <c:extLst>
              <c:ext xmlns:c16="http://schemas.microsoft.com/office/drawing/2014/chart" uri="{C3380CC4-5D6E-409C-BE32-E72D297353CC}">
                <c16:uniqueId val="{0000001B-F852-420B-A088-15B51AD09B34}"/>
              </c:ext>
            </c:extLst>
          </c:dPt>
          <c:dPt>
            <c:idx val="67"/>
            <c:bubble3D val="0"/>
            <c:extLst>
              <c:ext xmlns:c16="http://schemas.microsoft.com/office/drawing/2014/chart" uri="{C3380CC4-5D6E-409C-BE32-E72D297353CC}">
                <c16:uniqueId val="{0000001C-F852-420B-A088-15B51AD09B34}"/>
              </c:ext>
            </c:extLst>
          </c:dPt>
          <c:dPt>
            <c:idx val="68"/>
            <c:marker>
              <c:symbol val="square"/>
              <c:size val="5"/>
              <c:spPr>
                <a:solidFill>
                  <a:srgbClr val="FF0000"/>
                </a:solidFill>
                <a:ln>
                  <a:solidFill>
                    <a:srgbClr val="FF0000"/>
                  </a:solidFill>
                </a:ln>
              </c:spPr>
            </c:marker>
            <c:bubble3D val="0"/>
            <c:extLst>
              <c:ext xmlns:c16="http://schemas.microsoft.com/office/drawing/2014/chart" uri="{C3380CC4-5D6E-409C-BE32-E72D297353CC}">
                <c16:uniqueId val="{0000001D-F852-420B-A088-15B51AD09B34}"/>
              </c:ext>
            </c:extLst>
          </c:dPt>
          <c:dPt>
            <c:idx val="77"/>
            <c:marker>
              <c:symbol val="x"/>
              <c:size val="5"/>
              <c:spPr>
                <a:solidFill>
                  <a:srgbClr val="FF0000"/>
                </a:solidFill>
                <a:ln>
                  <a:solidFill>
                    <a:srgbClr val="FF0000"/>
                  </a:solidFill>
                </a:ln>
              </c:spPr>
            </c:marker>
            <c:bubble3D val="0"/>
            <c:spPr>
              <a:ln w="47625" cap="rnd" cmpd="sng" algn="ctr">
                <a:noFill/>
                <a:prstDash val="sysDot"/>
                <a:round/>
              </a:ln>
              <a:effectLst/>
            </c:spPr>
            <c:extLst>
              <c:ext xmlns:c16="http://schemas.microsoft.com/office/drawing/2014/chart" uri="{C3380CC4-5D6E-409C-BE32-E72D297353CC}">
                <c16:uniqueId val="{0000001F-F852-420B-A088-15B51AD09B34}"/>
              </c:ext>
            </c:extLst>
          </c:dPt>
          <c:dPt>
            <c:idx val="109"/>
            <c:bubble3D val="0"/>
            <c:extLst>
              <c:ext xmlns:c16="http://schemas.microsoft.com/office/drawing/2014/chart" uri="{C3380CC4-5D6E-409C-BE32-E72D297353CC}">
                <c16:uniqueId val="{00000020-F852-420B-A088-15B51AD09B34}"/>
              </c:ext>
            </c:extLst>
          </c:dPt>
          <c:dPt>
            <c:idx val="124"/>
            <c:bubble3D val="0"/>
            <c:extLst>
              <c:ext xmlns:c16="http://schemas.microsoft.com/office/drawing/2014/chart" uri="{C3380CC4-5D6E-409C-BE32-E72D297353CC}">
                <c16:uniqueId val="{00000021-F852-420B-A088-15B51AD09B34}"/>
              </c:ext>
            </c:extLst>
          </c:dPt>
          <c:dPt>
            <c:idx val="152"/>
            <c:bubble3D val="0"/>
            <c:extLst>
              <c:ext xmlns:c16="http://schemas.microsoft.com/office/drawing/2014/chart" uri="{C3380CC4-5D6E-409C-BE32-E72D297353CC}">
                <c16:uniqueId val="{00000022-F852-420B-A088-15B51AD09B34}"/>
              </c:ext>
            </c:extLst>
          </c:dPt>
          <c:dPt>
            <c:idx val="167"/>
            <c:bubble3D val="0"/>
            <c:extLst>
              <c:ext xmlns:c16="http://schemas.microsoft.com/office/drawing/2014/chart" uri="{C3380CC4-5D6E-409C-BE32-E72D297353CC}">
                <c16:uniqueId val="{00000023-F852-420B-A088-15B51AD09B34}"/>
              </c:ext>
            </c:extLst>
          </c:dPt>
          <c:dLbls>
            <c:dLbl>
              <c:idx val="53"/>
              <c:layout>
                <c:manualLayout>
                  <c:x val="1.8231610593824263E-2"/>
                  <c:y val="-9.248632025958578E-2"/>
                </c:manualLayout>
              </c:layout>
              <c:tx>
                <c:rich>
                  <a:bodyPr wrap="square" lIns="38100" tIns="19050" rIns="38100" bIns="19050" anchor="ctr">
                    <a:noAutofit/>
                  </a:bodyPr>
                  <a:lstStyle/>
                  <a:p>
                    <a:pPr>
                      <a:defRPr/>
                    </a:pPr>
                    <a:fld id="{E309FCAE-392B-4391-838E-F3E91CE7481D}" type="CATEGORYNAME">
                      <a:rPr lang="en-US" smtClean="0">
                        <a:latin typeface="Arial" panose="020B0604020202020204" pitchFamily="34" charset="0"/>
                        <a:cs typeface="Arial" panose="020B0604020202020204" pitchFamily="34" charset="0"/>
                      </a:rPr>
                      <a:pPr>
                        <a:defRPr/>
                      </a:pPr>
                      <a:t>[KATEGORINAVN]</a:t>
                    </a:fld>
                    <a:r>
                      <a:rPr lang="en-US"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10.9 years</a:t>
                    </a:r>
                  </a:p>
                </c:rich>
              </c:tx>
              <c:spPr>
                <a:solidFill>
                  <a:prstClr val="white"/>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3039693338996211"/>
                      <c:h val="7.4649596576435689E-2"/>
                    </c:manualLayout>
                  </c15:layout>
                  <c15:dlblFieldTable/>
                  <c15:showDataLabelsRange val="0"/>
                </c:ext>
                <c:ext xmlns:c16="http://schemas.microsoft.com/office/drawing/2014/chart" uri="{C3380CC4-5D6E-409C-BE32-E72D297353CC}">
                  <c16:uniqueId val="{0000001B-F852-420B-A088-15B51AD09B34}"/>
                </c:ext>
              </c:extLst>
            </c:dLbl>
            <c:dLbl>
              <c:idx val="68"/>
              <c:layout>
                <c:manualLayout>
                  <c:x val="2.2720799311301495E-2"/>
                  <c:y val="-7.0977875753511416E-2"/>
                </c:manualLayout>
              </c:layout>
              <c:tx>
                <c:rich>
                  <a:bodyPr wrap="square" lIns="38100" tIns="19050" rIns="38100" bIns="19050" anchor="ctr">
                    <a:noAutofit/>
                  </a:bodyPr>
                  <a:lstStyle/>
                  <a:p>
                    <a:pPr>
                      <a:defRPr>
                        <a:latin typeface="Arial" panose="020B0604020202020204" pitchFamily="34" charset="0"/>
                        <a:cs typeface="Arial" panose="020B0604020202020204" pitchFamily="34" charset="0"/>
                      </a:defRPr>
                    </a:pPr>
                    <a:fld id="{1BDA2F18-E3E2-4390-80A5-C2CF5BFF7C35}" type="CATEGORYNAME">
                      <a:rPr lang="en-US" smtClean="0">
                        <a:latin typeface="Arial" panose="020B0604020202020204" pitchFamily="34" charset="0"/>
                        <a:cs typeface="Arial" panose="020B0604020202020204" pitchFamily="34" charset="0"/>
                      </a:rPr>
                      <a:pPr>
                        <a:defRPr>
                          <a:latin typeface="Arial" panose="020B0604020202020204" pitchFamily="34" charset="0"/>
                          <a:cs typeface="Arial" panose="020B0604020202020204" pitchFamily="34" charset="0"/>
                        </a:defRPr>
                      </a:pPr>
                      <a:t>[KATEGORINAVN]</a:t>
                    </a:fld>
                    <a:r>
                      <a:rPr lang="en-US"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9.9 years</a:t>
                    </a:r>
                  </a:p>
                </c:rich>
              </c:tx>
              <c:spPr>
                <a:solidFill>
                  <a:prstClr val="white"/>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2785210153141138"/>
                      <c:h val="7.0347894971281924E-2"/>
                    </c:manualLayout>
                  </c15:layout>
                  <c15:dlblFieldTable/>
                  <c15:showDataLabelsRange val="0"/>
                </c:ext>
                <c:ext xmlns:c16="http://schemas.microsoft.com/office/drawing/2014/chart" uri="{C3380CC4-5D6E-409C-BE32-E72D297353CC}">
                  <c16:uniqueId val="{0000001D-F852-420B-A088-15B51AD09B34}"/>
                </c:ext>
              </c:extLst>
            </c:dLbl>
            <c:dLbl>
              <c:idx val="77"/>
              <c:layout>
                <c:manualLayout>
                  <c:x val="2.5224955524363244E-2"/>
                  <c:y val="-7.3128703458017544E-2"/>
                </c:manualLayout>
              </c:layout>
              <c:tx>
                <c:rich>
                  <a:bodyPr wrap="square" lIns="38100" tIns="19050" rIns="38100" bIns="19050" anchor="ctr">
                    <a:noAutofit/>
                  </a:bodyPr>
                  <a:lstStyle/>
                  <a:p>
                    <a:pPr>
                      <a:defRPr>
                        <a:latin typeface="Arial" panose="020B0604020202020204" pitchFamily="34" charset="0"/>
                        <a:cs typeface="Arial" panose="020B0604020202020204" pitchFamily="34" charset="0"/>
                      </a:defRPr>
                    </a:pPr>
                    <a:r>
                      <a:rPr lang="en-US" dirty="0" smtClean="0">
                        <a:latin typeface="Arial" panose="020B0604020202020204" pitchFamily="34" charset="0"/>
                        <a:cs typeface="Arial" panose="020B0604020202020204" pitchFamily="34" charset="0"/>
                      </a:rPr>
                      <a:t>2019:</a:t>
                    </a:r>
                    <a:r>
                      <a:rPr lang="en-US" baseline="0" dirty="0" smtClean="0">
                        <a:latin typeface="Arial" panose="020B0604020202020204" pitchFamily="34" charset="0"/>
                        <a:cs typeface="Arial" panose="020B0604020202020204" pitchFamily="34" charset="0"/>
                      </a:rPr>
                      <a:t> 10.5 years</a:t>
                    </a:r>
                    <a:endParaRPr lang="en-US" baseline="0" dirty="0">
                      <a:latin typeface="Arial" panose="020B0604020202020204" pitchFamily="34" charset="0"/>
                      <a:cs typeface="Arial" panose="020B0604020202020204" pitchFamily="34" charset="0"/>
                    </a:endParaRPr>
                  </a:p>
                </c:rich>
              </c:tx>
              <c:spPr>
                <a:solidFill>
                  <a:srgbClr val="FFFF00"/>
                </a:solidFill>
                <a:ln>
                  <a:solidFill>
                    <a:srgbClr val="000000"/>
                  </a:solid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15:layout>
                    <c:manualLayout>
                      <c:w val="0.14114651611349921"/>
                      <c:h val="8.3252999786743206E-2"/>
                    </c:manualLayout>
                  </c15:layout>
                </c:ext>
                <c:ext xmlns:c16="http://schemas.microsoft.com/office/drawing/2014/chart" uri="{C3380CC4-5D6E-409C-BE32-E72D297353CC}">
                  <c16:uniqueId val="{0000001F-F852-420B-A088-15B51AD09B34}"/>
                </c:ext>
              </c:extLst>
            </c:dLbl>
            <c:spPr>
              <a:solidFill>
                <a:prstClr val="white"/>
              </a:solidFill>
              <a:ln>
                <a:solidFill>
                  <a:srgbClr val="000000"/>
                </a:solidFill>
              </a:ln>
              <a:effectLst/>
            </c:sp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numRef>
              <c:f>'Ark1'!$B$4:$B$81</c:f>
              <c:numCache>
                <c:formatCode>yyyy</c:formatCode>
                <c:ptCount val="78"/>
                <c:pt idx="0">
                  <c:v>14246</c:v>
                </c:pt>
                <c:pt idx="1">
                  <c:v>14611</c:v>
                </c:pt>
                <c:pt idx="2">
                  <c:v>14977</c:v>
                </c:pt>
                <c:pt idx="3">
                  <c:v>15342</c:v>
                </c:pt>
                <c:pt idx="4">
                  <c:v>15707</c:v>
                </c:pt>
                <c:pt idx="5">
                  <c:v>16072</c:v>
                </c:pt>
                <c:pt idx="6">
                  <c:v>16438</c:v>
                </c:pt>
                <c:pt idx="7">
                  <c:v>16803</c:v>
                </c:pt>
                <c:pt idx="8">
                  <c:v>17168</c:v>
                </c:pt>
                <c:pt idx="9">
                  <c:v>17533</c:v>
                </c:pt>
                <c:pt idx="10">
                  <c:v>17899</c:v>
                </c:pt>
                <c:pt idx="11">
                  <c:v>18264</c:v>
                </c:pt>
                <c:pt idx="12">
                  <c:v>18629</c:v>
                </c:pt>
                <c:pt idx="13">
                  <c:v>18994</c:v>
                </c:pt>
                <c:pt idx="14">
                  <c:v>19360</c:v>
                </c:pt>
                <c:pt idx="15">
                  <c:v>19725</c:v>
                </c:pt>
                <c:pt idx="16">
                  <c:v>20090</c:v>
                </c:pt>
                <c:pt idx="17">
                  <c:v>20455</c:v>
                </c:pt>
                <c:pt idx="18">
                  <c:v>20821</c:v>
                </c:pt>
                <c:pt idx="19">
                  <c:v>21186</c:v>
                </c:pt>
                <c:pt idx="20">
                  <c:v>21551</c:v>
                </c:pt>
                <c:pt idx="21">
                  <c:v>21916</c:v>
                </c:pt>
                <c:pt idx="22">
                  <c:v>22282</c:v>
                </c:pt>
                <c:pt idx="23">
                  <c:v>22647</c:v>
                </c:pt>
                <c:pt idx="24">
                  <c:v>23012</c:v>
                </c:pt>
                <c:pt idx="25">
                  <c:v>23377</c:v>
                </c:pt>
                <c:pt idx="26">
                  <c:v>23743</c:v>
                </c:pt>
                <c:pt idx="27">
                  <c:v>24108</c:v>
                </c:pt>
                <c:pt idx="28">
                  <c:v>24473</c:v>
                </c:pt>
                <c:pt idx="29">
                  <c:v>24838</c:v>
                </c:pt>
                <c:pt idx="30">
                  <c:v>25204</c:v>
                </c:pt>
                <c:pt idx="31">
                  <c:v>25569</c:v>
                </c:pt>
                <c:pt idx="32">
                  <c:v>25934</c:v>
                </c:pt>
                <c:pt idx="33">
                  <c:v>26299</c:v>
                </c:pt>
                <c:pt idx="34">
                  <c:v>26665</c:v>
                </c:pt>
                <c:pt idx="35">
                  <c:v>27030</c:v>
                </c:pt>
                <c:pt idx="36">
                  <c:v>27395</c:v>
                </c:pt>
                <c:pt idx="37">
                  <c:v>27760</c:v>
                </c:pt>
                <c:pt idx="38">
                  <c:v>28126</c:v>
                </c:pt>
                <c:pt idx="39">
                  <c:v>28491</c:v>
                </c:pt>
                <c:pt idx="40">
                  <c:v>28856</c:v>
                </c:pt>
                <c:pt idx="41">
                  <c:v>29221</c:v>
                </c:pt>
                <c:pt idx="42">
                  <c:v>29587</c:v>
                </c:pt>
                <c:pt idx="43">
                  <c:v>29952</c:v>
                </c:pt>
                <c:pt idx="44">
                  <c:v>30317</c:v>
                </c:pt>
                <c:pt idx="45">
                  <c:v>30682</c:v>
                </c:pt>
                <c:pt idx="46">
                  <c:v>31048</c:v>
                </c:pt>
                <c:pt idx="47">
                  <c:v>31413</c:v>
                </c:pt>
                <c:pt idx="48">
                  <c:v>31778</c:v>
                </c:pt>
                <c:pt idx="49">
                  <c:v>32143</c:v>
                </c:pt>
                <c:pt idx="50">
                  <c:v>32509</c:v>
                </c:pt>
                <c:pt idx="51">
                  <c:v>32874</c:v>
                </c:pt>
                <c:pt idx="52">
                  <c:v>33239</c:v>
                </c:pt>
                <c:pt idx="53">
                  <c:v>33604</c:v>
                </c:pt>
                <c:pt idx="54">
                  <c:v>33970</c:v>
                </c:pt>
                <c:pt idx="55">
                  <c:v>34335</c:v>
                </c:pt>
                <c:pt idx="56">
                  <c:v>34700</c:v>
                </c:pt>
                <c:pt idx="57">
                  <c:v>35065</c:v>
                </c:pt>
                <c:pt idx="58">
                  <c:v>35431</c:v>
                </c:pt>
                <c:pt idx="59">
                  <c:v>35796</c:v>
                </c:pt>
                <c:pt idx="60">
                  <c:v>36161</c:v>
                </c:pt>
                <c:pt idx="61">
                  <c:v>36526</c:v>
                </c:pt>
                <c:pt idx="62">
                  <c:v>36892</c:v>
                </c:pt>
                <c:pt idx="63">
                  <c:v>37257</c:v>
                </c:pt>
                <c:pt idx="64">
                  <c:v>37622</c:v>
                </c:pt>
                <c:pt idx="65">
                  <c:v>37987</c:v>
                </c:pt>
                <c:pt idx="66">
                  <c:v>38353</c:v>
                </c:pt>
                <c:pt idx="67">
                  <c:v>38718</c:v>
                </c:pt>
                <c:pt idx="68">
                  <c:v>39083</c:v>
                </c:pt>
                <c:pt idx="69">
                  <c:v>39448</c:v>
                </c:pt>
                <c:pt idx="70">
                  <c:v>39814</c:v>
                </c:pt>
                <c:pt idx="71">
                  <c:v>40179</c:v>
                </c:pt>
                <c:pt idx="72">
                  <c:v>40544</c:v>
                </c:pt>
                <c:pt idx="73">
                  <c:v>40909</c:v>
                </c:pt>
                <c:pt idx="74">
                  <c:v>41275</c:v>
                </c:pt>
                <c:pt idx="75">
                  <c:v>41640</c:v>
                </c:pt>
                <c:pt idx="76">
                  <c:v>42005</c:v>
                </c:pt>
                <c:pt idx="77">
                  <c:v>42370</c:v>
                </c:pt>
              </c:numCache>
            </c:numRef>
          </c:cat>
          <c:val>
            <c:numRef>
              <c:f>'Ark1'!$E$4:$E$81</c:f>
              <c:numCache>
                <c:formatCode>General</c:formatCode>
                <c:ptCount val="78"/>
                <c:pt idx="25">
                  <c:v>10.6</c:v>
                </c:pt>
                <c:pt idx="53">
                  <c:v>10.88</c:v>
                </c:pt>
                <c:pt idx="68">
                  <c:v>9.86</c:v>
                </c:pt>
                <c:pt idx="77">
                  <c:v>10.45</c:v>
                </c:pt>
              </c:numCache>
            </c:numRef>
          </c:val>
          <c:smooth val="0"/>
          <c:extLst>
            <c:ext xmlns:c16="http://schemas.microsoft.com/office/drawing/2014/chart" uri="{C3380CC4-5D6E-409C-BE32-E72D297353CC}">
              <c16:uniqueId val="{00000024-F852-420B-A088-15B51AD09B34}"/>
            </c:ext>
          </c:extLst>
        </c:ser>
        <c:dLbls>
          <c:showLegendKey val="0"/>
          <c:showVal val="0"/>
          <c:showCatName val="0"/>
          <c:showSerName val="0"/>
          <c:showPercent val="0"/>
          <c:showBubbleSize val="0"/>
        </c:dLbls>
        <c:marker val="1"/>
        <c:smooth val="0"/>
        <c:axId val="562416272"/>
        <c:axId val="562412352"/>
      </c:lineChart>
      <c:dateAx>
        <c:axId val="562416272"/>
        <c:scaling>
          <c:orientation val="minMax"/>
          <c:max val="42736"/>
          <c:min val="25569"/>
        </c:scaling>
        <c:delete val="0"/>
        <c:axPos val="b"/>
        <c:majorGridlines>
          <c:spPr>
            <a:ln w="9525" cap="flat" cmpd="sng" algn="ctr">
              <a:noFill/>
              <a:prstDash val="solid"/>
              <a:round/>
            </a:ln>
            <a:effectLst/>
          </c:spPr>
        </c:majorGridlines>
        <c:numFmt formatCode="yyyy"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562412352"/>
        <c:crosses val="autoZero"/>
        <c:auto val="1"/>
        <c:lblOffset val="100"/>
        <c:baseTimeUnit val="days"/>
        <c:majorUnit val="10"/>
        <c:majorTimeUnit val="years"/>
        <c:minorUnit val="10"/>
        <c:minorTimeUnit val="days"/>
      </c:dateAx>
      <c:valAx>
        <c:axId val="562412352"/>
        <c:scaling>
          <c:orientation val="minMax"/>
          <c:max val="12.5"/>
          <c:min val="9"/>
        </c:scaling>
        <c:delete val="0"/>
        <c:axPos val="l"/>
        <c:majorGridlines>
          <c:spPr>
            <a:ln w="9525" cap="flat" cmpd="sng" algn="ctr">
              <a:no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562416272"/>
        <c:crossesAt val="1"/>
        <c:crossBetween val="midCat"/>
      </c:valAx>
      <c:spPr>
        <a:solidFill>
          <a:schemeClr val="bg1"/>
        </a:solidFill>
        <a:ln>
          <a:noFill/>
        </a:ln>
        <a:effectLst/>
      </c:spPr>
    </c:plotArea>
    <c:plotVisOnly val="1"/>
    <c:dispBlanksAs val="span"/>
    <c:showDLblsOverMax val="0"/>
  </c:chart>
  <c:spPr>
    <a:noFill/>
    <a:ln w="9525" cap="flat" cmpd="sng" algn="ctr">
      <a:noFill/>
      <a:prstDash val="solid"/>
      <a:round/>
    </a:ln>
    <a:effectLst/>
  </c:spPr>
  <c:txPr>
    <a:bodyPr/>
    <a:lstStyle/>
    <a:p>
      <a:pPr>
        <a:defRPr/>
      </a:pPr>
      <a:endParaRPr lang="da-DK"/>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0.07497</cdr:x>
      <cdr:y>0.06503</cdr:y>
    </cdr:from>
    <cdr:to>
      <cdr:x>0.16937</cdr:x>
      <cdr:y>0.23907</cdr:y>
    </cdr:to>
    <cdr:sp macro="" textlink="">
      <cdr:nvSpPr>
        <cdr:cNvPr id="3" name="Tekstfelt 1">
          <a:extLst xmlns:a="http://schemas.openxmlformats.org/drawingml/2006/main">
            <a:ext uri="{FF2B5EF4-FFF2-40B4-BE49-F238E27FC236}">
              <a16:creationId xmlns:a16="http://schemas.microsoft.com/office/drawing/2014/main" id="{38F60AA4-08EE-1C49-BF03-419D860398AE}"/>
            </a:ext>
          </a:extLst>
        </cdr:cNvPr>
        <cdr:cNvSpPr txBox="1"/>
      </cdr:nvSpPr>
      <cdr:spPr>
        <a:xfrm xmlns:a="http://schemas.openxmlformats.org/drawingml/2006/main">
          <a:off x="571809" y="196631"/>
          <a:ext cx="720049" cy="526298"/>
        </a:xfrm>
        <a:prstGeom xmlns:a="http://schemas.openxmlformats.org/drawingml/2006/main" prst="rect">
          <a:avLst/>
        </a:prstGeom>
        <a:noFill xmlns:a="http://schemas.openxmlformats.org/drawingml/2006/main"/>
        <a:ln xmlns:a="http://schemas.openxmlformats.org/drawingml/2006/main">
          <a:solidFill>
            <a:srgbClr val="000000"/>
          </a:solid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5000"/>
            </a:lnSpc>
          </a:pPr>
          <a:r>
            <a:rPr lang="da-DK" sz="1200" b="1" dirty="0">
              <a:solidFill>
                <a:srgbClr val="00B050"/>
              </a:solidFill>
              <a:latin typeface="+mn-lt"/>
            </a:rPr>
            <a:t> </a:t>
          </a:r>
          <a:r>
            <a:rPr lang="da-DK" sz="1200" b="1" dirty="0" err="1">
              <a:solidFill>
                <a:srgbClr val="00B050"/>
              </a:solidFill>
              <a:latin typeface="Calibri" panose="020F0502020204030204" pitchFamily="34" charset="0"/>
            </a:rPr>
            <a:t>Norway</a:t>
          </a:r>
          <a:endParaRPr lang="da-DK" sz="1200" b="1" dirty="0">
            <a:solidFill>
              <a:srgbClr val="00B050"/>
            </a:solidFill>
            <a:latin typeface="Calibri" panose="020F0502020204030204" pitchFamily="34" charset="0"/>
          </a:endParaRPr>
        </a:p>
        <a:p xmlns:a="http://schemas.openxmlformats.org/drawingml/2006/main">
          <a:pPr>
            <a:lnSpc>
              <a:spcPct val="95000"/>
            </a:lnSpc>
          </a:pPr>
          <a:r>
            <a:rPr lang="da-DK" sz="1200" b="1" dirty="0">
              <a:solidFill>
                <a:srgbClr val="00B050"/>
              </a:solidFill>
              <a:latin typeface="Calibri" panose="020F0502020204030204" pitchFamily="34" charset="0"/>
            </a:rPr>
            <a:t> </a:t>
          </a:r>
          <a:r>
            <a:rPr lang="da-DK" sz="1200" b="1" dirty="0" err="1">
              <a:solidFill>
                <a:srgbClr val="0070C0"/>
              </a:solidFill>
              <a:latin typeface="Calibri" panose="020F0502020204030204" pitchFamily="34" charset="0"/>
            </a:rPr>
            <a:t>Sweden</a:t>
          </a:r>
          <a:r>
            <a:rPr lang="da-DK" sz="1200" b="1" dirty="0">
              <a:solidFill>
                <a:srgbClr val="0070C0"/>
              </a:solidFill>
              <a:latin typeface="Calibri" panose="020F0502020204030204" pitchFamily="34" charset="0"/>
            </a:rPr>
            <a:t> </a:t>
          </a:r>
        </a:p>
        <a:p xmlns:a="http://schemas.openxmlformats.org/drawingml/2006/main">
          <a:pPr>
            <a:lnSpc>
              <a:spcPct val="95000"/>
            </a:lnSpc>
          </a:pPr>
          <a:r>
            <a:rPr lang="da-DK" sz="1200" b="1" dirty="0">
              <a:solidFill>
                <a:srgbClr val="0070C0"/>
              </a:solidFill>
              <a:latin typeface="Calibri" panose="020F0502020204030204" pitchFamily="34" charset="0"/>
            </a:rPr>
            <a:t> </a:t>
          </a:r>
          <a:r>
            <a:rPr lang="da-DK" sz="1200" b="1" dirty="0">
              <a:solidFill>
                <a:srgbClr val="FF0000"/>
              </a:solidFill>
              <a:latin typeface="Calibri" panose="020F0502020204030204" pitchFamily="34" charset="0"/>
            </a:rPr>
            <a:t>Denmark</a:t>
          </a:r>
          <a:r>
            <a:rPr lang="da-DK" sz="1200" b="1" dirty="0">
              <a:solidFill>
                <a:srgbClr val="FF0000"/>
              </a:solidFill>
              <a:latin typeface="+mn-lt"/>
            </a:rPr>
            <a:t> </a:t>
          </a:r>
          <a:endParaRPr lang="da-DK" sz="1200" b="1" dirty="0">
            <a:solidFill>
              <a:srgbClr val="00B050"/>
            </a:solidFill>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0.09524</cdr:x>
      <cdr:y>0.134</cdr:y>
    </cdr:from>
    <cdr:to>
      <cdr:x>0.19048</cdr:x>
      <cdr:y>0.22556</cdr:y>
    </cdr:to>
    <cdr:sp macro="" textlink="">
      <cdr:nvSpPr>
        <cdr:cNvPr id="2" name="Tekstfelt 1"/>
        <cdr:cNvSpPr txBox="1"/>
      </cdr:nvSpPr>
      <cdr:spPr>
        <a:xfrm xmlns:a="http://schemas.openxmlformats.org/drawingml/2006/main">
          <a:off x="771163" y="513510"/>
          <a:ext cx="771164" cy="35086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algn="l" rtl="0" fontAlgn="base">
            <a:spcBef>
              <a:spcPct val="0"/>
            </a:spcBef>
            <a:spcAft>
              <a:spcPct val="0"/>
            </a:spcAft>
            <a:defRPr sz="3600" kern="1200">
              <a:solidFill>
                <a:schemeClr val="tx1"/>
              </a:solidFill>
              <a:latin typeface="AU Passata" pitchFamily="34" charset="0"/>
              <a:ea typeface="+mn-ea"/>
              <a:cs typeface="+mn-cs"/>
            </a:defRPr>
          </a:lvl1pPr>
          <a:lvl2pPr marL="457200" algn="l" rtl="0" fontAlgn="base">
            <a:spcBef>
              <a:spcPct val="0"/>
            </a:spcBef>
            <a:spcAft>
              <a:spcPct val="0"/>
            </a:spcAft>
            <a:defRPr sz="3600" kern="1200">
              <a:solidFill>
                <a:schemeClr val="tx1"/>
              </a:solidFill>
              <a:latin typeface="AU Passata" pitchFamily="34" charset="0"/>
              <a:ea typeface="+mn-ea"/>
              <a:cs typeface="+mn-cs"/>
            </a:defRPr>
          </a:lvl2pPr>
          <a:lvl3pPr marL="914400" algn="l" rtl="0" fontAlgn="base">
            <a:spcBef>
              <a:spcPct val="0"/>
            </a:spcBef>
            <a:spcAft>
              <a:spcPct val="0"/>
            </a:spcAft>
            <a:defRPr sz="3600" kern="1200">
              <a:solidFill>
                <a:schemeClr val="tx1"/>
              </a:solidFill>
              <a:latin typeface="AU Passata" pitchFamily="34" charset="0"/>
              <a:ea typeface="+mn-ea"/>
              <a:cs typeface="+mn-cs"/>
            </a:defRPr>
          </a:lvl3pPr>
          <a:lvl4pPr marL="1371600" algn="l" rtl="0" fontAlgn="base">
            <a:spcBef>
              <a:spcPct val="0"/>
            </a:spcBef>
            <a:spcAft>
              <a:spcPct val="0"/>
            </a:spcAft>
            <a:defRPr sz="3600" kern="1200">
              <a:solidFill>
                <a:schemeClr val="tx1"/>
              </a:solidFill>
              <a:latin typeface="AU Passata" pitchFamily="34" charset="0"/>
              <a:ea typeface="+mn-ea"/>
              <a:cs typeface="+mn-cs"/>
            </a:defRPr>
          </a:lvl4pPr>
          <a:lvl5pPr marL="1828800" algn="l" rtl="0" fontAlgn="base">
            <a:spcBef>
              <a:spcPct val="0"/>
            </a:spcBef>
            <a:spcAft>
              <a:spcPct val="0"/>
            </a:spcAft>
            <a:defRPr sz="3600" kern="1200">
              <a:solidFill>
                <a:schemeClr val="tx1"/>
              </a:solidFill>
              <a:latin typeface="AU Passata" pitchFamily="34" charset="0"/>
              <a:ea typeface="+mn-ea"/>
              <a:cs typeface="+mn-cs"/>
            </a:defRPr>
          </a:lvl5pPr>
          <a:lvl6pPr marL="2286000" algn="l" defTabSz="914400" rtl="0" eaLnBrk="1" latinLnBrk="0" hangingPunct="1">
            <a:defRPr sz="3600" kern="1200">
              <a:solidFill>
                <a:schemeClr val="tx1"/>
              </a:solidFill>
              <a:latin typeface="AU Passata" pitchFamily="34" charset="0"/>
              <a:ea typeface="+mn-ea"/>
              <a:cs typeface="+mn-cs"/>
            </a:defRPr>
          </a:lvl6pPr>
          <a:lvl7pPr marL="2743200" algn="l" defTabSz="914400" rtl="0" eaLnBrk="1" latinLnBrk="0" hangingPunct="1">
            <a:defRPr sz="3600" kern="1200">
              <a:solidFill>
                <a:schemeClr val="tx1"/>
              </a:solidFill>
              <a:latin typeface="AU Passata" pitchFamily="34" charset="0"/>
              <a:ea typeface="+mn-ea"/>
              <a:cs typeface="+mn-cs"/>
            </a:defRPr>
          </a:lvl7pPr>
          <a:lvl8pPr marL="3200400" algn="l" defTabSz="914400" rtl="0" eaLnBrk="1" latinLnBrk="0" hangingPunct="1">
            <a:defRPr sz="3600" kern="1200">
              <a:solidFill>
                <a:schemeClr val="tx1"/>
              </a:solidFill>
              <a:latin typeface="AU Passata" pitchFamily="34" charset="0"/>
              <a:ea typeface="+mn-ea"/>
              <a:cs typeface="+mn-cs"/>
            </a:defRPr>
          </a:lvl8pPr>
          <a:lvl9pPr marL="3657600" algn="l" defTabSz="914400" rtl="0" eaLnBrk="1" latinLnBrk="0" hangingPunct="1">
            <a:defRPr sz="3600" kern="1200">
              <a:solidFill>
                <a:schemeClr val="tx1"/>
              </a:solidFill>
              <a:latin typeface="AU Passata" pitchFamily="34" charset="0"/>
              <a:ea typeface="+mn-ea"/>
              <a:cs typeface="+mn-cs"/>
            </a:defRPr>
          </a:lvl9pPr>
        </a:lstStyle>
        <a:p xmlns:a="http://schemas.openxmlformats.org/drawingml/2006/main">
          <a:pPr>
            <a:lnSpc>
              <a:spcPct val="95000"/>
            </a:lnSpc>
          </a:pPr>
          <a:r>
            <a:rPr lang="en-US" sz="1200" dirty="0" smtClean="0">
              <a:solidFill>
                <a:srgbClr val="00B05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Sweden   </a:t>
          </a:r>
        </a:p>
        <a:p xmlns:a="http://schemas.openxmlformats.org/drawingml/2006/main">
          <a:pPr>
            <a:lnSpc>
              <a:spcPct val="95000"/>
            </a:lnSpc>
          </a:pPr>
          <a:r>
            <a:rPr lang="en-US" sz="1200" dirty="0" smtClean="0">
              <a:solidFill>
                <a:srgbClr val="0070C0"/>
              </a:solidFill>
              <a:latin typeface="Arial" panose="020B0604020202020204" pitchFamily="34" charset="0"/>
              <a:cs typeface="Arial" panose="020B0604020202020204" pitchFamily="34" charset="0"/>
            </a:rPr>
            <a:t> </a:t>
          </a:r>
          <a:r>
            <a:rPr lang="en-US" sz="1200" dirty="0" smtClean="0">
              <a:solidFill>
                <a:srgbClr val="FF0000"/>
              </a:solidFill>
              <a:latin typeface="Arial" panose="020B0604020202020204" pitchFamily="34" charset="0"/>
              <a:cs typeface="Arial" panose="020B0604020202020204" pitchFamily="34" charset="0"/>
            </a:rPr>
            <a:t>Denmark </a:t>
          </a:r>
          <a:endParaRPr lang="en-US" sz="1200" dirty="0">
            <a:solidFill>
              <a:srgbClr val="00B050"/>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4"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4"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a:t>
            </a:fld>
            <a:endParaRPr lang="en-GB" dirty="0"/>
          </a:p>
        </p:txBody>
      </p:sp>
    </p:spTree>
    <p:extLst>
      <p:ext uri="{BB962C8B-B14F-4D97-AF65-F5344CB8AC3E}">
        <p14:creationId xmlns:p14="http://schemas.microsoft.com/office/powerpoint/2010/main" val="270392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dsholder til slidebillede 1"/>
          <p:cNvSpPr>
            <a:spLocks noGrp="1" noRot="1" noChangeAspect="1"/>
          </p:cNvSpPr>
          <p:nvPr>
            <p:ph type="sldImg"/>
          </p:nvPr>
        </p:nvSpPr>
        <p:spPr>
          <a:ln/>
        </p:spPr>
      </p:sp>
      <p:sp>
        <p:nvSpPr>
          <p:cNvPr id="38914" name="Pladsholder til noter 2"/>
          <p:cNvSpPr>
            <a:spLocks noGrp="1"/>
          </p:cNvSpPr>
          <p:nvPr>
            <p:ph type="body" idx="1"/>
          </p:nvPr>
        </p:nvSpPr>
        <p:spPr>
          <a:noFill/>
          <a:ln/>
        </p:spPr>
        <p:txBody>
          <a:bodyPr/>
          <a:lstStyle/>
          <a:p>
            <a:endParaRPr lang="da-DK" baseline="0" dirty="0" smtClean="0">
              <a:latin typeface="AU Passata"/>
            </a:endParaRPr>
          </a:p>
        </p:txBody>
      </p:sp>
      <p:sp>
        <p:nvSpPr>
          <p:cNvPr id="38915" name="Pladsholder til slidenummer 3"/>
          <p:cNvSpPr>
            <a:spLocks noGrp="1"/>
          </p:cNvSpPr>
          <p:nvPr>
            <p:ph type="sldNum" sz="quarter" idx="5"/>
          </p:nvPr>
        </p:nvSpPr>
        <p:spPr>
          <a:noFill/>
        </p:spPr>
        <p:txBody>
          <a:bodyPr/>
          <a:lstStyle/>
          <a:p>
            <a:fld id="{DA3966C3-986A-42E9-820B-C598EAA04200}" type="slidenum">
              <a:rPr lang="da-DK" smtClean="0">
                <a:latin typeface="AU Passata"/>
              </a:rPr>
              <a:pPr/>
              <a:t>10</a:t>
            </a:fld>
            <a:endParaRPr lang="da-DK">
              <a:latin typeface="AU Passata"/>
            </a:endParaRPr>
          </a:p>
        </p:txBody>
      </p:sp>
    </p:spTree>
    <p:extLst>
      <p:ext uri="{BB962C8B-B14F-4D97-AF65-F5344CB8AC3E}">
        <p14:creationId xmlns:p14="http://schemas.microsoft.com/office/powerpoint/2010/main" val="1339030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a:p>
            <a:endParaRPr lang="da-DK" baseline="0" dirty="0" smtClean="0"/>
          </a:p>
          <a:p>
            <a:endParaRPr lang="da-DK" dirty="0" smtClean="0"/>
          </a:p>
          <a:p>
            <a:endParaRPr lang="da-DK" dirty="0"/>
          </a:p>
        </p:txBody>
      </p:sp>
      <p:sp>
        <p:nvSpPr>
          <p:cNvPr id="4" name="Pladsholder til slidenummer 3"/>
          <p:cNvSpPr>
            <a:spLocks noGrp="1"/>
          </p:cNvSpPr>
          <p:nvPr>
            <p:ph type="sldNum" sz="quarter" idx="10"/>
          </p:nvPr>
        </p:nvSpPr>
        <p:spPr/>
        <p:txBody>
          <a:bodyPr/>
          <a:lstStyle/>
          <a:p>
            <a:pPr>
              <a:defRPr/>
            </a:pPr>
            <a:fld id="{77D5A1C6-327B-4D4E-8310-CEAEF07E210C}" type="slidenum">
              <a:rPr lang="da-DK" smtClean="0"/>
              <a:pPr>
                <a:defRPr/>
              </a:pPr>
              <a:t>11</a:t>
            </a:fld>
            <a:endParaRPr lang="da-DK" dirty="0"/>
          </a:p>
        </p:txBody>
      </p:sp>
    </p:spTree>
    <p:extLst>
      <p:ext uri="{BB962C8B-B14F-4D97-AF65-F5344CB8AC3E}">
        <p14:creationId xmlns:p14="http://schemas.microsoft.com/office/powerpoint/2010/main" val="293583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ladsholder til slidebillede 1"/>
          <p:cNvSpPr>
            <a:spLocks noGrp="1" noRot="1" noChangeAspect="1"/>
          </p:cNvSpPr>
          <p:nvPr>
            <p:ph type="sldImg"/>
          </p:nvPr>
        </p:nvSpPr>
        <p:spPr>
          <a:ln/>
        </p:spPr>
      </p:sp>
      <p:sp>
        <p:nvSpPr>
          <p:cNvPr id="43010" name="Pladsholder til noter 2"/>
          <p:cNvSpPr>
            <a:spLocks noGrp="1"/>
          </p:cNvSpPr>
          <p:nvPr>
            <p:ph type="body" idx="1"/>
          </p:nvPr>
        </p:nvSpPr>
        <p:spPr>
          <a:noFill/>
          <a:ln/>
        </p:spPr>
        <p:txBody>
          <a:bodyPr/>
          <a:lstStyle/>
          <a:p>
            <a:r>
              <a:rPr lang="da-DK" dirty="0" smtClean="0">
                <a:latin typeface="AU Passata"/>
              </a:rPr>
              <a:t>A web-</a:t>
            </a:r>
            <a:r>
              <a:rPr lang="da-DK" dirty="0" err="1" smtClean="0">
                <a:latin typeface="AU Passata"/>
              </a:rPr>
              <a:t>based</a:t>
            </a:r>
            <a:r>
              <a:rPr lang="da-DK" dirty="0" smtClean="0">
                <a:latin typeface="AU Passata"/>
              </a:rPr>
              <a:t> </a:t>
            </a:r>
            <a:r>
              <a:rPr lang="da-DK" dirty="0" err="1" smtClean="0">
                <a:latin typeface="AU Passata"/>
              </a:rPr>
              <a:t>questionnaire</a:t>
            </a:r>
            <a:r>
              <a:rPr lang="da-DK" dirty="0" smtClean="0">
                <a:latin typeface="AU Passata"/>
              </a:rPr>
              <a:t> on </a:t>
            </a:r>
            <a:r>
              <a:rPr lang="da-DK" dirty="0" err="1" smtClean="0">
                <a:latin typeface="AU Passata"/>
              </a:rPr>
              <a:t>pubertal</a:t>
            </a:r>
            <a:r>
              <a:rPr lang="da-DK" dirty="0" smtClean="0">
                <a:latin typeface="AU Passata"/>
              </a:rPr>
              <a:t> </a:t>
            </a:r>
            <a:r>
              <a:rPr lang="da-DK" dirty="0" err="1" smtClean="0">
                <a:latin typeface="AU Passata"/>
              </a:rPr>
              <a:t>development</a:t>
            </a:r>
            <a:r>
              <a:rPr lang="da-DK" dirty="0" smtClean="0">
                <a:latin typeface="AU Passata"/>
              </a:rPr>
              <a:t> </a:t>
            </a:r>
            <a:r>
              <a:rPr lang="da-DK" dirty="0" err="1" smtClean="0">
                <a:latin typeface="AU Passata"/>
              </a:rPr>
              <a:t>was</a:t>
            </a:r>
            <a:r>
              <a:rPr lang="da-DK" dirty="0" smtClean="0">
                <a:latin typeface="AU Passata"/>
              </a:rPr>
              <a:t> sendt to the </a:t>
            </a:r>
            <a:r>
              <a:rPr lang="da-DK" dirty="0" err="1" smtClean="0">
                <a:latin typeface="AU Passata"/>
              </a:rPr>
              <a:t>children</a:t>
            </a:r>
            <a:r>
              <a:rPr lang="da-DK" dirty="0" smtClean="0">
                <a:latin typeface="AU Passata"/>
              </a:rPr>
              <a:t> in the </a:t>
            </a:r>
            <a:r>
              <a:rPr lang="da-DK" dirty="0" err="1" smtClean="0">
                <a:latin typeface="AU Passata"/>
              </a:rPr>
              <a:t>Puberty</a:t>
            </a:r>
            <a:r>
              <a:rPr lang="da-DK" dirty="0" smtClean="0">
                <a:latin typeface="AU Passata"/>
              </a:rPr>
              <a:t> </a:t>
            </a:r>
            <a:r>
              <a:rPr lang="da-DK" dirty="0" err="1" smtClean="0">
                <a:latin typeface="AU Passata"/>
              </a:rPr>
              <a:t>Cohort</a:t>
            </a:r>
            <a:r>
              <a:rPr lang="da-DK" baseline="0" dirty="0" smtClean="0">
                <a:latin typeface="AU Passata"/>
              </a:rPr>
              <a:t> </a:t>
            </a:r>
            <a:r>
              <a:rPr lang="da-DK" baseline="0" dirty="0" err="1" smtClean="0">
                <a:latin typeface="AU Passata"/>
              </a:rPr>
              <a:t>every</a:t>
            </a:r>
            <a:r>
              <a:rPr lang="da-DK" baseline="0" dirty="0" smtClean="0">
                <a:latin typeface="AU Passata"/>
              </a:rPr>
              <a:t> </a:t>
            </a:r>
            <a:r>
              <a:rPr lang="da-DK" baseline="0" dirty="0" err="1" smtClean="0">
                <a:latin typeface="AU Passata"/>
              </a:rPr>
              <a:t>six</a:t>
            </a:r>
            <a:r>
              <a:rPr lang="da-DK" baseline="0" dirty="0" smtClean="0">
                <a:latin typeface="AU Passata"/>
              </a:rPr>
              <a:t> </a:t>
            </a:r>
            <a:r>
              <a:rPr lang="da-DK" baseline="0" dirty="0" err="1" smtClean="0">
                <a:latin typeface="AU Passata"/>
              </a:rPr>
              <a:t>months</a:t>
            </a:r>
            <a:endParaRPr lang="da-DK" baseline="0" dirty="0" smtClean="0">
              <a:latin typeface="AU Passata"/>
            </a:endParaRPr>
          </a:p>
          <a:p>
            <a:endParaRPr lang="da-DK" baseline="0" dirty="0" smtClean="0">
              <a:latin typeface="AU Passata"/>
            </a:endParaRPr>
          </a:p>
          <a:p>
            <a:r>
              <a:rPr lang="da-DK" baseline="0" dirty="0" smtClean="0">
                <a:latin typeface="AU Passata"/>
              </a:rPr>
              <a:t>It </a:t>
            </a:r>
            <a:r>
              <a:rPr lang="da-DK" baseline="0" dirty="0" err="1" smtClean="0">
                <a:latin typeface="AU Passata"/>
              </a:rPr>
              <a:t>included</a:t>
            </a:r>
            <a:r>
              <a:rPr lang="da-DK" baseline="0" dirty="0" smtClean="0">
                <a:latin typeface="AU Passata"/>
              </a:rPr>
              <a:t> </a:t>
            </a:r>
            <a:r>
              <a:rPr lang="da-DK" baseline="0" dirty="0" err="1" smtClean="0">
                <a:latin typeface="AU Passata"/>
              </a:rPr>
              <a:t>questions</a:t>
            </a:r>
            <a:r>
              <a:rPr lang="da-DK" baseline="0" dirty="0" smtClean="0">
                <a:latin typeface="AU Passata"/>
              </a:rPr>
              <a:t> on a range of </a:t>
            </a:r>
            <a:r>
              <a:rPr lang="da-DK" baseline="0" dirty="0" err="1" smtClean="0">
                <a:latin typeface="AU Passata"/>
              </a:rPr>
              <a:t>pubertal</a:t>
            </a:r>
            <a:r>
              <a:rPr lang="da-DK" baseline="0" dirty="0" smtClean="0">
                <a:latin typeface="AU Passata"/>
              </a:rPr>
              <a:t> markers, </a:t>
            </a:r>
            <a:r>
              <a:rPr lang="da-DK" baseline="0" dirty="0" err="1" smtClean="0">
                <a:latin typeface="AU Passata"/>
              </a:rPr>
              <a:t>including</a:t>
            </a:r>
            <a:endParaRPr lang="da-DK" baseline="0" dirty="0" smtClean="0">
              <a:latin typeface="AU Passata"/>
            </a:endParaRPr>
          </a:p>
          <a:p>
            <a:r>
              <a:rPr lang="da-DK" baseline="0" dirty="0" smtClean="0">
                <a:latin typeface="AU Passata"/>
              </a:rPr>
              <a:t>Age at </a:t>
            </a:r>
            <a:r>
              <a:rPr lang="da-DK" baseline="0" dirty="0" err="1" smtClean="0">
                <a:latin typeface="AU Passata"/>
              </a:rPr>
              <a:t>menarch</a:t>
            </a:r>
            <a:r>
              <a:rPr lang="da-DK" baseline="0" dirty="0" smtClean="0">
                <a:latin typeface="AU Passata"/>
              </a:rPr>
              <a:t>, age a </a:t>
            </a:r>
            <a:r>
              <a:rPr lang="da-DK" baseline="0" dirty="0" err="1" smtClean="0">
                <a:latin typeface="AU Passata"/>
              </a:rPr>
              <a:t>first</a:t>
            </a:r>
            <a:r>
              <a:rPr lang="da-DK" baseline="0" dirty="0" smtClean="0">
                <a:latin typeface="AU Passata"/>
              </a:rPr>
              <a:t> </a:t>
            </a:r>
            <a:r>
              <a:rPr lang="da-DK" baseline="0" dirty="0" err="1" smtClean="0">
                <a:latin typeface="AU Passata"/>
              </a:rPr>
              <a:t>ejaculation</a:t>
            </a:r>
            <a:r>
              <a:rPr lang="da-DK" baseline="0" dirty="0" smtClean="0">
                <a:latin typeface="AU Passata"/>
              </a:rPr>
              <a:t>, </a:t>
            </a:r>
            <a:r>
              <a:rPr lang="da-DK" baseline="0" dirty="0" err="1" smtClean="0">
                <a:latin typeface="AU Passata"/>
              </a:rPr>
              <a:t>voice</a:t>
            </a:r>
            <a:r>
              <a:rPr lang="da-DK" baseline="0" dirty="0" smtClean="0">
                <a:latin typeface="AU Passata"/>
              </a:rPr>
              <a:t> break, </a:t>
            </a:r>
            <a:r>
              <a:rPr lang="da-DK" baseline="0" dirty="0" err="1" smtClean="0">
                <a:latin typeface="AU Passata"/>
              </a:rPr>
              <a:t>heigh</a:t>
            </a:r>
            <a:r>
              <a:rPr lang="da-DK" baseline="0" dirty="0" smtClean="0">
                <a:latin typeface="AU Passata"/>
              </a:rPr>
              <a:t>, and </a:t>
            </a:r>
            <a:r>
              <a:rPr lang="da-DK" baseline="0" dirty="0" err="1" smtClean="0">
                <a:latin typeface="AU Passata"/>
              </a:rPr>
              <a:t>we</a:t>
            </a:r>
            <a:r>
              <a:rPr lang="da-DK" baseline="0" dirty="0" smtClean="0">
                <a:latin typeface="AU Passata"/>
              </a:rPr>
              <a:t> </a:t>
            </a:r>
            <a:r>
              <a:rPr lang="da-DK" baseline="0" dirty="0" err="1" smtClean="0">
                <a:latin typeface="AU Passata"/>
              </a:rPr>
              <a:t>also</a:t>
            </a:r>
            <a:r>
              <a:rPr lang="da-DK" baseline="0" dirty="0" smtClean="0">
                <a:latin typeface="AU Passata"/>
              </a:rPr>
              <a:t> </a:t>
            </a:r>
            <a:r>
              <a:rPr lang="da-DK" baseline="0" dirty="0" err="1" smtClean="0">
                <a:latin typeface="AU Passata"/>
              </a:rPr>
              <a:t>asked</a:t>
            </a:r>
            <a:r>
              <a:rPr lang="da-DK" baseline="0" dirty="0" smtClean="0">
                <a:latin typeface="AU Passata"/>
              </a:rPr>
              <a:t> the </a:t>
            </a:r>
            <a:r>
              <a:rPr lang="da-DK" baseline="0" dirty="0" err="1" smtClean="0">
                <a:latin typeface="AU Passata"/>
              </a:rPr>
              <a:t>children</a:t>
            </a:r>
            <a:r>
              <a:rPr lang="da-DK" baseline="0" dirty="0" smtClean="0">
                <a:latin typeface="AU Passata"/>
              </a:rPr>
              <a:t> to </a:t>
            </a:r>
            <a:r>
              <a:rPr lang="da-DK" baseline="0" dirty="0" err="1" smtClean="0">
                <a:latin typeface="AU Passata"/>
              </a:rPr>
              <a:t>indicate</a:t>
            </a:r>
            <a:r>
              <a:rPr lang="da-DK" baseline="0" dirty="0" smtClean="0">
                <a:latin typeface="AU Passata"/>
              </a:rPr>
              <a:t> </a:t>
            </a:r>
            <a:r>
              <a:rPr lang="da-DK" baseline="0" dirty="0" err="1" smtClean="0">
                <a:latin typeface="AU Passata"/>
              </a:rPr>
              <a:t>which</a:t>
            </a:r>
            <a:r>
              <a:rPr lang="da-DK" baseline="0" dirty="0" smtClean="0">
                <a:latin typeface="AU Passata"/>
              </a:rPr>
              <a:t> </a:t>
            </a:r>
            <a:r>
              <a:rPr lang="da-DK" baseline="0" dirty="0" err="1" smtClean="0">
                <a:latin typeface="AU Passata"/>
              </a:rPr>
              <a:t>Tanner</a:t>
            </a:r>
            <a:r>
              <a:rPr lang="da-DK" baseline="0" dirty="0" smtClean="0">
                <a:latin typeface="AU Passata"/>
              </a:rPr>
              <a:t> stage </a:t>
            </a:r>
            <a:r>
              <a:rPr lang="da-DK" baseline="0" dirty="0" err="1" smtClean="0">
                <a:latin typeface="AU Passata"/>
              </a:rPr>
              <a:t>they</a:t>
            </a:r>
            <a:r>
              <a:rPr lang="da-DK" baseline="0" dirty="0" smtClean="0">
                <a:latin typeface="AU Passata"/>
              </a:rPr>
              <a:t> </a:t>
            </a:r>
            <a:r>
              <a:rPr lang="da-DK" baseline="0" dirty="0" err="1" smtClean="0">
                <a:latin typeface="AU Passata"/>
              </a:rPr>
              <a:t>matched</a:t>
            </a:r>
            <a:r>
              <a:rPr lang="da-DK" baseline="0" dirty="0" smtClean="0">
                <a:latin typeface="AU Passata"/>
              </a:rPr>
              <a:t> the </a:t>
            </a:r>
            <a:r>
              <a:rPr lang="da-DK" baseline="0" dirty="0" err="1" smtClean="0">
                <a:latin typeface="AU Passata"/>
              </a:rPr>
              <a:t>best</a:t>
            </a:r>
            <a:r>
              <a:rPr lang="da-DK" baseline="0" dirty="0" smtClean="0">
                <a:latin typeface="AU Passata"/>
              </a:rPr>
              <a:t>, as </a:t>
            </a:r>
            <a:r>
              <a:rPr lang="da-DK" baseline="0" dirty="0" err="1" smtClean="0">
                <a:latin typeface="AU Passata"/>
              </a:rPr>
              <a:t>you</a:t>
            </a:r>
            <a:r>
              <a:rPr lang="da-DK" baseline="0" dirty="0" smtClean="0">
                <a:latin typeface="AU Passata"/>
              </a:rPr>
              <a:t> have done in the </a:t>
            </a:r>
            <a:r>
              <a:rPr lang="da-DK" baseline="0" dirty="0" err="1" smtClean="0">
                <a:latin typeface="AU Passata"/>
              </a:rPr>
              <a:t>Alspac</a:t>
            </a:r>
            <a:r>
              <a:rPr lang="da-DK" baseline="0" dirty="0" smtClean="0">
                <a:latin typeface="AU Passata"/>
              </a:rPr>
              <a:t>. </a:t>
            </a:r>
          </a:p>
          <a:p>
            <a:endParaRPr lang="da-DK" baseline="0" dirty="0" smtClean="0">
              <a:latin typeface="AU Passata"/>
            </a:endParaRPr>
          </a:p>
          <a:p>
            <a:r>
              <a:rPr lang="da-DK" baseline="0" dirty="0" smtClean="0">
                <a:latin typeface="AU Passata"/>
              </a:rPr>
              <a:t>Here </a:t>
            </a:r>
            <a:r>
              <a:rPr lang="da-DK" baseline="0" dirty="0" err="1" smtClean="0">
                <a:latin typeface="AU Passata"/>
              </a:rPr>
              <a:t>are</a:t>
            </a:r>
            <a:r>
              <a:rPr lang="da-DK" baseline="0" dirty="0" smtClean="0">
                <a:latin typeface="AU Passata"/>
              </a:rPr>
              <a:t> the </a:t>
            </a:r>
            <a:r>
              <a:rPr lang="da-DK" baseline="0" dirty="0" err="1" smtClean="0">
                <a:latin typeface="AU Passata"/>
              </a:rPr>
              <a:t>drawings</a:t>
            </a:r>
            <a:r>
              <a:rPr lang="da-DK" baseline="0" dirty="0" smtClean="0">
                <a:latin typeface="AU Passata"/>
              </a:rPr>
              <a:t> and </a:t>
            </a:r>
            <a:r>
              <a:rPr lang="da-DK" baseline="0" dirty="0" err="1" smtClean="0">
                <a:latin typeface="AU Passata"/>
              </a:rPr>
              <a:t>text</a:t>
            </a:r>
            <a:r>
              <a:rPr lang="da-DK" baseline="0" dirty="0" smtClean="0">
                <a:latin typeface="AU Passata"/>
              </a:rPr>
              <a:t> for </a:t>
            </a:r>
            <a:r>
              <a:rPr lang="da-DK" baseline="0" dirty="0" err="1" smtClean="0">
                <a:latin typeface="AU Passata"/>
              </a:rPr>
              <a:t>pubic</a:t>
            </a:r>
            <a:r>
              <a:rPr lang="da-DK" baseline="0" dirty="0" smtClean="0">
                <a:latin typeface="AU Passata"/>
              </a:rPr>
              <a:t> </a:t>
            </a:r>
            <a:r>
              <a:rPr lang="da-DK" baseline="0" dirty="0" err="1" smtClean="0">
                <a:latin typeface="AU Passata"/>
              </a:rPr>
              <a:t>hair</a:t>
            </a:r>
            <a:r>
              <a:rPr lang="da-DK" baseline="0" dirty="0" smtClean="0">
                <a:latin typeface="AU Passata"/>
              </a:rPr>
              <a:t> </a:t>
            </a:r>
            <a:r>
              <a:rPr lang="da-DK" baseline="0" dirty="0" err="1" smtClean="0">
                <a:latin typeface="AU Passata"/>
              </a:rPr>
              <a:t>development</a:t>
            </a:r>
            <a:r>
              <a:rPr lang="da-DK" baseline="0" dirty="0" smtClean="0">
                <a:latin typeface="AU Passata"/>
              </a:rPr>
              <a:t> for </a:t>
            </a:r>
            <a:r>
              <a:rPr lang="da-DK" baseline="0" dirty="0" err="1" smtClean="0">
                <a:latin typeface="AU Passata"/>
              </a:rPr>
              <a:t>boys</a:t>
            </a:r>
            <a:r>
              <a:rPr lang="da-DK" baseline="0" dirty="0" smtClean="0">
                <a:latin typeface="AU Passata"/>
              </a:rPr>
              <a:t> and </a:t>
            </a:r>
            <a:r>
              <a:rPr lang="da-DK" baseline="0" dirty="0" err="1" smtClean="0">
                <a:latin typeface="AU Passata"/>
              </a:rPr>
              <a:t>breast</a:t>
            </a:r>
            <a:r>
              <a:rPr lang="da-DK" baseline="0" dirty="0" smtClean="0">
                <a:latin typeface="AU Passata"/>
              </a:rPr>
              <a:t> </a:t>
            </a:r>
            <a:r>
              <a:rPr lang="da-DK" baseline="0" dirty="0" err="1" smtClean="0">
                <a:latin typeface="AU Passata"/>
              </a:rPr>
              <a:t>development</a:t>
            </a:r>
            <a:r>
              <a:rPr lang="da-DK" baseline="0" dirty="0" smtClean="0">
                <a:latin typeface="AU Passata"/>
              </a:rPr>
              <a:t> for </a:t>
            </a:r>
            <a:r>
              <a:rPr lang="da-DK" baseline="0" dirty="0" err="1" smtClean="0">
                <a:latin typeface="AU Passata"/>
              </a:rPr>
              <a:t>girls</a:t>
            </a:r>
            <a:r>
              <a:rPr lang="da-DK" baseline="0" dirty="0" smtClean="0">
                <a:latin typeface="AU Passata"/>
              </a:rPr>
              <a:t>. </a:t>
            </a:r>
          </a:p>
          <a:p>
            <a:endParaRPr lang="da-DK" baseline="0" dirty="0" smtClean="0">
              <a:latin typeface="AU Passata"/>
            </a:endParaRPr>
          </a:p>
          <a:p>
            <a:r>
              <a:rPr lang="da-DK" baseline="0" dirty="0" smtClean="0">
                <a:latin typeface="AU Passata"/>
              </a:rPr>
              <a:t>Stage 1 is </a:t>
            </a:r>
            <a:r>
              <a:rPr lang="da-DK" baseline="0" dirty="0" err="1" smtClean="0">
                <a:latin typeface="AU Passata"/>
              </a:rPr>
              <a:t>before</a:t>
            </a:r>
            <a:r>
              <a:rPr lang="da-DK" baseline="0" dirty="0" smtClean="0">
                <a:latin typeface="AU Passata"/>
              </a:rPr>
              <a:t> </a:t>
            </a:r>
            <a:r>
              <a:rPr lang="da-DK" baseline="0" dirty="0" err="1" smtClean="0">
                <a:latin typeface="AU Passata"/>
              </a:rPr>
              <a:t>oneset</a:t>
            </a:r>
            <a:r>
              <a:rPr lang="da-DK" baseline="0" dirty="0" smtClean="0">
                <a:latin typeface="AU Passata"/>
              </a:rPr>
              <a:t> of </a:t>
            </a:r>
            <a:r>
              <a:rPr lang="da-DK" baseline="0" dirty="0" err="1" smtClean="0">
                <a:latin typeface="AU Passata"/>
              </a:rPr>
              <a:t>puberty</a:t>
            </a:r>
            <a:r>
              <a:rPr lang="da-DK" baseline="0" dirty="0" smtClean="0">
                <a:latin typeface="AU Passata"/>
              </a:rPr>
              <a:t>, and in stage 5 </a:t>
            </a:r>
            <a:r>
              <a:rPr lang="da-DK" baseline="0" dirty="0" err="1" smtClean="0">
                <a:latin typeface="AU Passata"/>
              </a:rPr>
              <a:t>you</a:t>
            </a:r>
            <a:r>
              <a:rPr lang="da-DK" baseline="0" dirty="0" smtClean="0">
                <a:latin typeface="AU Passata"/>
              </a:rPr>
              <a:t> </a:t>
            </a:r>
            <a:r>
              <a:rPr lang="da-DK" baseline="0" dirty="0" err="1" smtClean="0">
                <a:latin typeface="AU Passata"/>
              </a:rPr>
              <a:t>are</a:t>
            </a:r>
            <a:r>
              <a:rPr lang="da-DK" baseline="0" dirty="0" smtClean="0">
                <a:latin typeface="AU Passata"/>
              </a:rPr>
              <a:t> </a:t>
            </a:r>
            <a:r>
              <a:rPr lang="da-DK" baseline="0" dirty="0" err="1" smtClean="0">
                <a:latin typeface="AU Passata"/>
              </a:rPr>
              <a:t>fully</a:t>
            </a:r>
            <a:r>
              <a:rPr lang="da-DK" baseline="0" dirty="0" smtClean="0">
                <a:latin typeface="AU Passata"/>
              </a:rPr>
              <a:t> </a:t>
            </a:r>
            <a:r>
              <a:rPr lang="da-DK" baseline="0" dirty="0" err="1" smtClean="0">
                <a:latin typeface="AU Passata"/>
              </a:rPr>
              <a:t>sexually</a:t>
            </a:r>
            <a:r>
              <a:rPr lang="da-DK" baseline="0" dirty="0" smtClean="0">
                <a:latin typeface="AU Passata"/>
              </a:rPr>
              <a:t> </a:t>
            </a:r>
            <a:r>
              <a:rPr lang="da-DK" baseline="0" dirty="0" err="1" smtClean="0">
                <a:latin typeface="AU Passata"/>
              </a:rPr>
              <a:t>matured</a:t>
            </a:r>
            <a:r>
              <a:rPr lang="da-DK" baseline="0" dirty="0" smtClean="0">
                <a:latin typeface="AU Passata"/>
              </a:rPr>
              <a:t>. </a:t>
            </a:r>
            <a:endParaRPr lang="da-DK" dirty="0">
              <a:latin typeface="AU Passata"/>
            </a:endParaRPr>
          </a:p>
        </p:txBody>
      </p:sp>
      <p:sp>
        <p:nvSpPr>
          <p:cNvPr id="43011" name="Pladsholder til slidenummer 3"/>
          <p:cNvSpPr>
            <a:spLocks noGrp="1"/>
          </p:cNvSpPr>
          <p:nvPr>
            <p:ph type="sldNum" sz="quarter" idx="5"/>
          </p:nvPr>
        </p:nvSpPr>
        <p:spPr>
          <a:noFill/>
        </p:spPr>
        <p:txBody>
          <a:bodyPr/>
          <a:lstStyle/>
          <a:p>
            <a:fld id="{548EAA5D-15F6-4610-931E-0B9441D79477}" type="slidenum">
              <a:rPr lang="da-DK" smtClean="0">
                <a:latin typeface="AU Passata"/>
              </a:rPr>
              <a:pPr/>
              <a:t>12</a:t>
            </a:fld>
            <a:endParaRPr lang="da-DK">
              <a:latin typeface="AU Passata"/>
            </a:endParaRPr>
          </a:p>
        </p:txBody>
      </p:sp>
    </p:spTree>
    <p:extLst>
      <p:ext uri="{BB962C8B-B14F-4D97-AF65-F5344CB8AC3E}">
        <p14:creationId xmlns:p14="http://schemas.microsoft.com/office/powerpoint/2010/main" val="409259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13</a:t>
            </a:fld>
            <a:endParaRPr lang="en-GB" dirty="0"/>
          </a:p>
        </p:txBody>
      </p:sp>
    </p:spTree>
    <p:extLst>
      <p:ext uri="{BB962C8B-B14F-4D97-AF65-F5344CB8AC3E}">
        <p14:creationId xmlns:p14="http://schemas.microsoft.com/office/powerpoint/2010/main" val="307330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14</a:t>
            </a:fld>
            <a:endParaRPr lang="en-GB" dirty="0"/>
          </a:p>
        </p:txBody>
      </p:sp>
    </p:spTree>
    <p:extLst>
      <p:ext uri="{BB962C8B-B14F-4D97-AF65-F5344CB8AC3E}">
        <p14:creationId xmlns:p14="http://schemas.microsoft.com/office/powerpoint/2010/main" val="121550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smtClean="0"/>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15</a:t>
            </a:fld>
            <a:endParaRPr lang="en-GB" dirty="0"/>
          </a:p>
        </p:txBody>
      </p:sp>
    </p:spTree>
    <p:extLst>
      <p:ext uri="{BB962C8B-B14F-4D97-AF65-F5344CB8AC3E}">
        <p14:creationId xmlns:p14="http://schemas.microsoft.com/office/powerpoint/2010/main" val="344203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smtClean="0"/>
              <a:t>We also conducted a validation study to assess the risk of selection bias in the DNBC Puberty Cohort.	</a:t>
            </a:r>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16</a:t>
            </a:fld>
            <a:endParaRPr lang="en-GB" dirty="0"/>
          </a:p>
        </p:txBody>
      </p:sp>
    </p:spTree>
    <p:extLst>
      <p:ext uri="{BB962C8B-B14F-4D97-AF65-F5344CB8AC3E}">
        <p14:creationId xmlns:p14="http://schemas.microsoft.com/office/powerpoint/2010/main" val="194412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smtClean="0"/>
              <a:t>We</a:t>
            </a:r>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17</a:t>
            </a:fld>
            <a:endParaRPr lang="en-GB" dirty="0"/>
          </a:p>
        </p:txBody>
      </p:sp>
    </p:spTree>
    <p:extLst>
      <p:ext uri="{BB962C8B-B14F-4D97-AF65-F5344CB8AC3E}">
        <p14:creationId xmlns:p14="http://schemas.microsoft.com/office/powerpoint/2010/main" val="2541910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18</a:t>
            </a:fld>
            <a:endParaRPr lang="en-GB" dirty="0"/>
          </a:p>
        </p:txBody>
      </p:sp>
    </p:spTree>
    <p:extLst>
      <p:ext uri="{BB962C8B-B14F-4D97-AF65-F5344CB8AC3E}">
        <p14:creationId xmlns:p14="http://schemas.microsoft.com/office/powerpoint/2010/main" val="2169491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smtClean="0"/>
              <a:t>Based on this, we can remove the arrow in the DAG</a:t>
            </a:r>
          </a:p>
          <a:p>
            <a:r>
              <a:rPr lang="en-US" dirty="0" smtClean="0"/>
              <a:t>	</a:t>
            </a:r>
          </a:p>
          <a:p>
            <a:endParaRPr lang="en-US" dirty="0" smtClean="0"/>
          </a:p>
          <a:p>
            <a:endParaRPr lang="en-US" dirty="0" smtClean="0"/>
          </a:p>
          <a:p>
            <a:endParaRPr lang="en-US" dirty="0" smtClean="0"/>
          </a:p>
          <a:p>
            <a:r>
              <a:rPr lang="en-US" dirty="0" smtClean="0"/>
              <a:t>Fra Nis (methods):</a:t>
            </a:r>
          </a:p>
          <a:p>
            <a:r>
              <a:rPr lang="en-US" dirty="0" smtClean="0"/>
              <a:t>Height difference in standard deviations (HD:SDS)</a:t>
            </a:r>
          </a:p>
          <a:p>
            <a:r>
              <a:rPr lang="en-US" dirty="0" smtClean="0"/>
              <a:t>HD:SDS is a. HD:SDS is the difference between pubertal height (measured around the average age at peak height velocity (PHV) on the population level) in standard deviation scores (SDS) and adult height in SDS. The rationale is that pubertal height SDS is mainly influenced by timing of puberty and the genetic growth potential, whereas adult height SDS is mainly influenced by the genetic growth potential only.11 By taking the difference between pubertal height  SDS and adult height SDS, the genetic growth potential is in theory removed, and the resulting measure, HD:SDS, is considered mainly influences by timing of puberty.11 A child with early puberty will, on average, have an earlier age at PHV, resulting in a higher pubertal height SDS, and consequently a higher HD:SDS than a child with normally timed puberty. Conversely, a child with later puberty will have a lower HD:SDS. HD:SDS correlates well with age at PHV and onset of the growth spurt.11 Pubertal height was obtained from the Children’s Database (n = 17,276) as the height measure nearest to 13 years (+/- 2 years) in boys and 11 years (+/- 2 years) in girls, and was then converted to SDS.3,10 As our children were not fully grown yet, we had to predict the children’s adult height based on parental height (reported by mothers during the first interview in the DNBC). To predict adult height, we used a prediction algorithm based on a Swedish material, and then adult height was converted to SDS.10,13 As parental height was not available for all children, HD:SDS was available on 16,766 (75%) of all 22,439 children in the Puberty Cohort. We have previously validated this modified version of HD:SDS, which relied on predicted adult height, against age at attaining the pubertal milestones in the Puberty Cohort (ref HD:SDS). We found correlations within the expected range, indicating that HD:SDS appears to be a reasonable marker of pubertal timing (ref HD:SDS).</a:t>
            </a:r>
          </a:p>
          <a:p>
            <a:endParaRPr lang="en-US" dirty="0" smtClean="0"/>
          </a:p>
          <a:p>
            <a:endParaRPr lang="en-US" dirty="0" smtClean="0"/>
          </a:p>
          <a:p>
            <a:endParaRPr lang="en-US" dirty="0" smtClean="0"/>
          </a:p>
          <a:p>
            <a:r>
              <a:rPr lang="en-US" dirty="0" smtClean="0"/>
              <a:t>Fra Nis (results):</a:t>
            </a:r>
          </a:p>
          <a:p>
            <a:r>
              <a:rPr lang="en-US" dirty="0" smtClean="0"/>
              <a:t>Study 6: risk of selection bias in the Puberty Cohort</a:t>
            </a:r>
          </a:p>
          <a:p>
            <a:r>
              <a:rPr lang="en-US" dirty="0" smtClean="0"/>
              <a:t>Potential exposures and baseline characteristics were associated with participation; mothers of participating children were more often normal weight, non-smokers, older at delivery, and had a higher parental educational class than mothers of non-participating children.3 Pubertal timing, measured by HD:SDS, was not associated with participation, both in crude and adjusted analyses (Figure 10). </a:t>
            </a:r>
          </a:p>
          <a:p>
            <a:r>
              <a:rPr lang="en-US" dirty="0" smtClean="0"/>
              <a:t>Associations for maternal smoking in pregnancy, alcohol intake in pregnancy, and pre-pregnancy obesity with HD:SDS are presented in Table 4 for the entire Puberty Cohort (participants and non-participants, and, hence, with minimal risk of selection bias) and for participants only (at risk of selection bias). The difference in estimates between participants only and the entire Puberty Cohort is a quantification of selection bias (Table 4). Overall, the differences showed no or minimal risk of selection bias. </a:t>
            </a:r>
          </a:p>
          <a:p>
            <a:endParaRPr lang="en-US" dirty="0" smtClean="0"/>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19</a:t>
            </a:fld>
            <a:endParaRPr lang="en-GB" dirty="0"/>
          </a:p>
        </p:txBody>
      </p:sp>
    </p:spTree>
    <p:extLst>
      <p:ext uri="{BB962C8B-B14F-4D97-AF65-F5344CB8AC3E}">
        <p14:creationId xmlns:p14="http://schemas.microsoft.com/office/powerpoint/2010/main" val="238429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a:t>
            </a:fld>
            <a:endParaRPr lang="en-GB" dirty="0"/>
          </a:p>
        </p:txBody>
      </p:sp>
    </p:spTree>
    <p:extLst>
      <p:ext uri="{BB962C8B-B14F-4D97-AF65-F5344CB8AC3E}">
        <p14:creationId xmlns:p14="http://schemas.microsoft.com/office/powerpoint/2010/main" val="103286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20</a:t>
            </a:fld>
            <a:endParaRPr lang="en-GB" dirty="0"/>
          </a:p>
        </p:txBody>
      </p:sp>
    </p:spTree>
    <p:extLst>
      <p:ext uri="{BB962C8B-B14F-4D97-AF65-F5344CB8AC3E}">
        <p14:creationId xmlns:p14="http://schemas.microsoft.com/office/powerpoint/2010/main" val="1042667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21</a:t>
            </a:fld>
            <a:endParaRPr lang="en-GB" dirty="0"/>
          </a:p>
        </p:txBody>
      </p:sp>
    </p:spTree>
    <p:extLst>
      <p:ext uri="{BB962C8B-B14F-4D97-AF65-F5344CB8AC3E}">
        <p14:creationId xmlns:p14="http://schemas.microsoft.com/office/powerpoint/2010/main" val="2908422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22</a:t>
            </a:fld>
            <a:endParaRPr lang="en-GB" dirty="0"/>
          </a:p>
        </p:txBody>
      </p:sp>
    </p:spTree>
    <p:extLst>
      <p:ext uri="{BB962C8B-B14F-4D97-AF65-F5344CB8AC3E}">
        <p14:creationId xmlns:p14="http://schemas.microsoft.com/office/powerpoint/2010/main" val="1782689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23</a:t>
            </a:fld>
            <a:endParaRPr lang="en-GB" dirty="0"/>
          </a:p>
        </p:txBody>
      </p:sp>
    </p:spTree>
    <p:extLst>
      <p:ext uri="{BB962C8B-B14F-4D97-AF65-F5344CB8AC3E}">
        <p14:creationId xmlns:p14="http://schemas.microsoft.com/office/powerpoint/2010/main" val="3104612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24</a:t>
            </a:fld>
            <a:endParaRPr lang="en-GB" dirty="0"/>
          </a:p>
        </p:txBody>
      </p:sp>
    </p:spTree>
    <p:extLst>
      <p:ext uri="{BB962C8B-B14F-4D97-AF65-F5344CB8AC3E}">
        <p14:creationId xmlns:p14="http://schemas.microsoft.com/office/powerpoint/2010/main" val="417355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25</a:t>
            </a:fld>
            <a:endParaRPr lang="en-GB" dirty="0"/>
          </a:p>
        </p:txBody>
      </p:sp>
    </p:spTree>
    <p:extLst>
      <p:ext uri="{BB962C8B-B14F-4D97-AF65-F5344CB8AC3E}">
        <p14:creationId xmlns:p14="http://schemas.microsoft.com/office/powerpoint/2010/main" val="549058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26</a:t>
            </a:fld>
            <a:endParaRPr lang="en-GB" dirty="0"/>
          </a:p>
        </p:txBody>
      </p:sp>
    </p:spTree>
    <p:extLst>
      <p:ext uri="{BB962C8B-B14F-4D97-AF65-F5344CB8AC3E}">
        <p14:creationId xmlns:p14="http://schemas.microsoft.com/office/powerpoint/2010/main" val="2436427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27</a:t>
            </a:fld>
            <a:endParaRPr lang="da-DK">
              <a:latin typeface="AU Passata"/>
            </a:endParaRPr>
          </a:p>
        </p:txBody>
      </p:sp>
    </p:spTree>
    <p:extLst>
      <p:ext uri="{BB962C8B-B14F-4D97-AF65-F5344CB8AC3E}">
        <p14:creationId xmlns:p14="http://schemas.microsoft.com/office/powerpoint/2010/main" val="3375192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28</a:t>
            </a:fld>
            <a:endParaRPr lang="da-DK">
              <a:latin typeface="AU Passata"/>
            </a:endParaRPr>
          </a:p>
        </p:txBody>
      </p:sp>
    </p:spTree>
    <p:extLst>
      <p:ext uri="{BB962C8B-B14F-4D97-AF65-F5344CB8AC3E}">
        <p14:creationId xmlns:p14="http://schemas.microsoft.com/office/powerpoint/2010/main" val="3284867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29</a:t>
            </a:fld>
            <a:endParaRPr lang="da-DK">
              <a:latin typeface="AU Passata"/>
            </a:endParaRPr>
          </a:p>
        </p:txBody>
      </p:sp>
    </p:spTree>
    <p:extLst>
      <p:ext uri="{BB962C8B-B14F-4D97-AF65-F5344CB8AC3E}">
        <p14:creationId xmlns:p14="http://schemas.microsoft.com/office/powerpoint/2010/main" val="382722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eaLnBrk="0" hangingPunct="0">
              <a:spcBef>
                <a:spcPct val="20000"/>
              </a:spcBef>
              <a:buFont typeface="Wingdings" panose="05000000000000000000" pitchFamily="2" charset="2"/>
              <a:buNone/>
              <a:defRPr/>
            </a:pPr>
            <a:endParaRPr lang="en-US" dirty="0" smtClean="0">
              <a:solidFill>
                <a:schemeClr val="accent2">
                  <a:lumMod val="75000"/>
                </a:schemeClr>
              </a:solidFill>
            </a:endParaRPr>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3</a:t>
            </a:fld>
            <a:endParaRPr lang="en-GB" dirty="0"/>
          </a:p>
        </p:txBody>
      </p:sp>
    </p:spTree>
    <p:extLst>
      <p:ext uri="{BB962C8B-B14F-4D97-AF65-F5344CB8AC3E}">
        <p14:creationId xmlns:p14="http://schemas.microsoft.com/office/powerpoint/2010/main" val="293764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dsholder til slidebillede 1"/>
          <p:cNvSpPr>
            <a:spLocks noGrp="1" noRot="1" noChangeAspect="1"/>
          </p:cNvSpPr>
          <p:nvPr>
            <p:ph type="sldImg"/>
          </p:nvPr>
        </p:nvSpPr>
        <p:spPr>
          <a:ln/>
        </p:spPr>
      </p:sp>
      <p:sp>
        <p:nvSpPr>
          <p:cNvPr id="38914" name="Pladsholder til noter 2"/>
          <p:cNvSpPr>
            <a:spLocks noGrp="1"/>
          </p:cNvSpPr>
          <p:nvPr>
            <p:ph type="body" idx="1"/>
          </p:nvPr>
        </p:nvSpPr>
        <p:spPr>
          <a:noFill/>
          <a:ln/>
        </p:spPr>
        <p:txBody>
          <a:bodyPr/>
          <a:lstStyle/>
          <a:p>
            <a:endParaRPr lang="da-DK" baseline="0" dirty="0" smtClean="0">
              <a:latin typeface="AU Passata"/>
            </a:endParaRPr>
          </a:p>
        </p:txBody>
      </p:sp>
      <p:sp>
        <p:nvSpPr>
          <p:cNvPr id="38915" name="Pladsholder til slidenummer 3"/>
          <p:cNvSpPr>
            <a:spLocks noGrp="1"/>
          </p:cNvSpPr>
          <p:nvPr>
            <p:ph type="sldNum" sz="quarter" idx="5"/>
          </p:nvPr>
        </p:nvSpPr>
        <p:spPr>
          <a:noFill/>
        </p:spPr>
        <p:txBody>
          <a:bodyPr/>
          <a:lstStyle/>
          <a:p>
            <a:fld id="{DA3966C3-986A-42E9-820B-C598EAA04200}" type="slidenum">
              <a:rPr lang="da-DK" smtClean="0">
                <a:latin typeface="AU Passata"/>
              </a:rPr>
              <a:pPr/>
              <a:t>30</a:t>
            </a:fld>
            <a:endParaRPr lang="da-DK">
              <a:latin typeface="AU Passata"/>
            </a:endParaRPr>
          </a:p>
        </p:txBody>
      </p:sp>
    </p:spTree>
    <p:extLst>
      <p:ext uri="{BB962C8B-B14F-4D97-AF65-F5344CB8AC3E}">
        <p14:creationId xmlns:p14="http://schemas.microsoft.com/office/powerpoint/2010/main" val="1589139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ladsholder til slidebillede 1"/>
          <p:cNvSpPr>
            <a:spLocks noGrp="1" noRot="1" noChangeAspect="1"/>
          </p:cNvSpPr>
          <p:nvPr>
            <p:ph type="sldImg"/>
          </p:nvPr>
        </p:nvSpPr>
        <p:spPr>
          <a:ln/>
        </p:spPr>
      </p:sp>
      <p:sp>
        <p:nvSpPr>
          <p:cNvPr id="26626" name="Pladsholder til noter 2"/>
          <p:cNvSpPr>
            <a:spLocks noGrp="1"/>
          </p:cNvSpPr>
          <p:nvPr>
            <p:ph type="body" idx="1"/>
          </p:nvPr>
        </p:nvSpPr>
        <p:spPr>
          <a:noFill/>
          <a:ln/>
        </p:spPr>
        <p:txBody>
          <a:bodyPr/>
          <a:lstStyle/>
          <a:p>
            <a:endParaRPr lang="en-US" noProof="0" dirty="0">
              <a:latin typeface="AU Passata"/>
            </a:endParaRPr>
          </a:p>
        </p:txBody>
      </p:sp>
      <p:sp>
        <p:nvSpPr>
          <p:cNvPr id="26627" name="Pladsholder til slidenummer 3"/>
          <p:cNvSpPr>
            <a:spLocks noGrp="1"/>
          </p:cNvSpPr>
          <p:nvPr>
            <p:ph type="sldNum" sz="quarter" idx="5"/>
          </p:nvPr>
        </p:nvSpPr>
        <p:spPr>
          <a:noFill/>
        </p:spPr>
        <p:txBody>
          <a:bodyPr/>
          <a:lstStyle/>
          <a:p>
            <a:fld id="{0EAFC570-981A-4714-A247-D4DDD698AB8C}" type="slidenum">
              <a:rPr lang="da-DK" smtClean="0">
                <a:latin typeface="AU Passata"/>
              </a:rPr>
              <a:pPr/>
              <a:t>31</a:t>
            </a:fld>
            <a:endParaRPr lang="da-DK">
              <a:latin typeface="AU Passata"/>
            </a:endParaRPr>
          </a:p>
        </p:txBody>
      </p:sp>
    </p:spTree>
    <p:extLst>
      <p:ext uri="{BB962C8B-B14F-4D97-AF65-F5344CB8AC3E}">
        <p14:creationId xmlns:p14="http://schemas.microsoft.com/office/powerpoint/2010/main" val="1294053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33</a:t>
            </a:fld>
            <a:endParaRPr lang="da-DK">
              <a:latin typeface="AU Passata"/>
            </a:endParaRPr>
          </a:p>
        </p:txBody>
      </p:sp>
    </p:spTree>
    <p:extLst>
      <p:ext uri="{BB962C8B-B14F-4D97-AF65-F5344CB8AC3E}">
        <p14:creationId xmlns:p14="http://schemas.microsoft.com/office/powerpoint/2010/main" val="491909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34</a:t>
            </a:fld>
            <a:endParaRPr lang="da-DK">
              <a:latin typeface="AU Passata"/>
            </a:endParaRPr>
          </a:p>
        </p:txBody>
      </p:sp>
    </p:spTree>
    <p:extLst>
      <p:ext uri="{BB962C8B-B14F-4D97-AF65-F5344CB8AC3E}">
        <p14:creationId xmlns:p14="http://schemas.microsoft.com/office/powerpoint/2010/main" val="4045815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smtClean="0"/>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35</a:t>
            </a:fld>
            <a:endParaRPr lang="en-GB" dirty="0"/>
          </a:p>
        </p:txBody>
      </p:sp>
    </p:spTree>
    <p:extLst>
      <p:ext uri="{BB962C8B-B14F-4D97-AF65-F5344CB8AC3E}">
        <p14:creationId xmlns:p14="http://schemas.microsoft.com/office/powerpoint/2010/main" val="3502823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36</a:t>
            </a:fld>
            <a:endParaRPr lang="en-GB" dirty="0"/>
          </a:p>
        </p:txBody>
      </p:sp>
    </p:spTree>
    <p:extLst>
      <p:ext uri="{BB962C8B-B14F-4D97-AF65-F5344CB8AC3E}">
        <p14:creationId xmlns:p14="http://schemas.microsoft.com/office/powerpoint/2010/main" val="987709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37</a:t>
            </a:fld>
            <a:endParaRPr lang="da-DK">
              <a:latin typeface="AU Passata"/>
            </a:endParaRPr>
          </a:p>
        </p:txBody>
      </p:sp>
    </p:spTree>
    <p:extLst>
      <p:ext uri="{BB962C8B-B14F-4D97-AF65-F5344CB8AC3E}">
        <p14:creationId xmlns:p14="http://schemas.microsoft.com/office/powerpoint/2010/main" val="2610865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38</a:t>
            </a:fld>
            <a:endParaRPr lang="en-GB" dirty="0"/>
          </a:p>
        </p:txBody>
      </p:sp>
    </p:spTree>
    <p:extLst>
      <p:ext uri="{BB962C8B-B14F-4D97-AF65-F5344CB8AC3E}">
        <p14:creationId xmlns:p14="http://schemas.microsoft.com/office/powerpoint/2010/main" val="949144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39</a:t>
            </a:fld>
            <a:endParaRPr lang="en-GB" dirty="0"/>
          </a:p>
        </p:txBody>
      </p:sp>
    </p:spTree>
    <p:extLst>
      <p:ext uri="{BB962C8B-B14F-4D97-AF65-F5344CB8AC3E}">
        <p14:creationId xmlns:p14="http://schemas.microsoft.com/office/powerpoint/2010/main" val="431279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40</a:t>
            </a:fld>
            <a:endParaRPr lang="en-GB" dirty="0"/>
          </a:p>
        </p:txBody>
      </p:sp>
    </p:spTree>
    <p:extLst>
      <p:ext uri="{BB962C8B-B14F-4D97-AF65-F5344CB8AC3E}">
        <p14:creationId xmlns:p14="http://schemas.microsoft.com/office/powerpoint/2010/main" val="183994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a:t>
            </a:fld>
            <a:endParaRPr lang="en-GB" dirty="0"/>
          </a:p>
        </p:txBody>
      </p:sp>
    </p:spTree>
    <p:extLst>
      <p:ext uri="{BB962C8B-B14F-4D97-AF65-F5344CB8AC3E}">
        <p14:creationId xmlns:p14="http://schemas.microsoft.com/office/powerpoint/2010/main" val="796777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smtClean="0">
              <a:latin typeface="AU Passata"/>
            </a:endParaRPr>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41</a:t>
            </a:fld>
            <a:endParaRPr lang="en-GB" dirty="0"/>
          </a:p>
        </p:txBody>
      </p:sp>
    </p:spTree>
    <p:extLst>
      <p:ext uri="{BB962C8B-B14F-4D97-AF65-F5344CB8AC3E}">
        <p14:creationId xmlns:p14="http://schemas.microsoft.com/office/powerpoint/2010/main" val="284920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dsholder til slidebillede 1"/>
          <p:cNvSpPr>
            <a:spLocks noGrp="1" noRot="1" noChangeAspect="1"/>
          </p:cNvSpPr>
          <p:nvPr>
            <p:ph type="sldImg"/>
          </p:nvPr>
        </p:nvSpPr>
        <p:spPr>
          <a:ln/>
        </p:spPr>
      </p:sp>
      <p:sp>
        <p:nvSpPr>
          <p:cNvPr id="51202" name="Pladsholder til noter 2"/>
          <p:cNvSpPr>
            <a:spLocks noGrp="1"/>
          </p:cNvSpPr>
          <p:nvPr>
            <p:ph type="body" idx="1"/>
          </p:nvPr>
        </p:nvSpPr>
        <p:spPr>
          <a:noFill/>
          <a:ln/>
        </p:spPr>
        <p:txBody>
          <a:bodyPr/>
          <a:lstStyle/>
          <a:p>
            <a:endParaRPr lang="da-DK" dirty="0">
              <a:latin typeface="AU Passata"/>
            </a:endParaRPr>
          </a:p>
        </p:txBody>
      </p:sp>
      <p:sp>
        <p:nvSpPr>
          <p:cNvPr id="51203" name="Pladsholder til slidenummer 3"/>
          <p:cNvSpPr>
            <a:spLocks noGrp="1"/>
          </p:cNvSpPr>
          <p:nvPr>
            <p:ph type="sldNum" sz="quarter" idx="5"/>
          </p:nvPr>
        </p:nvSpPr>
        <p:spPr>
          <a:noFill/>
        </p:spPr>
        <p:txBody>
          <a:bodyPr/>
          <a:lstStyle/>
          <a:p>
            <a:fld id="{B1069326-8E0B-4AF6-840C-ED84AFFD153C}" type="slidenum">
              <a:rPr lang="da-DK" smtClean="0">
                <a:latin typeface="AU Passata"/>
              </a:rPr>
              <a:pPr/>
              <a:t>42</a:t>
            </a:fld>
            <a:endParaRPr lang="da-DK">
              <a:latin typeface="AU Passata"/>
            </a:endParaRPr>
          </a:p>
        </p:txBody>
      </p:sp>
    </p:spTree>
    <p:extLst>
      <p:ext uri="{BB962C8B-B14F-4D97-AF65-F5344CB8AC3E}">
        <p14:creationId xmlns:p14="http://schemas.microsoft.com/office/powerpoint/2010/main" val="1020327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43</a:t>
            </a:fld>
            <a:endParaRPr lang="en-GB" dirty="0"/>
          </a:p>
        </p:txBody>
      </p:sp>
    </p:spTree>
    <p:extLst>
      <p:ext uri="{BB962C8B-B14F-4D97-AF65-F5344CB8AC3E}">
        <p14:creationId xmlns:p14="http://schemas.microsoft.com/office/powerpoint/2010/main" val="352736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44</a:t>
            </a:fld>
            <a:endParaRPr lang="en-GB" dirty="0"/>
          </a:p>
        </p:txBody>
      </p:sp>
    </p:spTree>
    <p:extLst>
      <p:ext uri="{BB962C8B-B14F-4D97-AF65-F5344CB8AC3E}">
        <p14:creationId xmlns:p14="http://schemas.microsoft.com/office/powerpoint/2010/main" val="406665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45</a:t>
            </a:fld>
            <a:endParaRPr lang="en-GB" dirty="0"/>
          </a:p>
        </p:txBody>
      </p:sp>
    </p:spTree>
    <p:extLst>
      <p:ext uri="{BB962C8B-B14F-4D97-AF65-F5344CB8AC3E}">
        <p14:creationId xmlns:p14="http://schemas.microsoft.com/office/powerpoint/2010/main" val="154655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5</a:t>
            </a:fld>
            <a:endParaRPr lang="en-GB" dirty="0"/>
          </a:p>
        </p:txBody>
      </p:sp>
    </p:spTree>
    <p:extLst>
      <p:ext uri="{BB962C8B-B14F-4D97-AF65-F5344CB8AC3E}">
        <p14:creationId xmlns:p14="http://schemas.microsoft.com/office/powerpoint/2010/main" val="271806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ladsholder til slidebillede 1"/>
          <p:cNvSpPr>
            <a:spLocks noGrp="1" noRot="1" noChangeAspect="1"/>
          </p:cNvSpPr>
          <p:nvPr>
            <p:ph type="sldImg"/>
          </p:nvPr>
        </p:nvSpPr>
        <p:spPr>
          <a:ln/>
        </p:spPr>
      </p:sp>
      <p:sp>
        <p:nvSpPr>
          <p:cNvPr id="26626" name="Pladsholder til noter 2"/>
          <p:cNvSpPr>
            <a:spLocks noGrp="1"/>
          </p:cNvSpPr>
          <p:nvPr>
            <p:ph type="body" idx="1"/>
          </p:nvPr>
        </p:nvSpPr>
        <p:spPr>
          <a:noFill/>
          <a:ln/>
        </p:spPr>
        <p:txBody>
          <a:bodyPr/>
          <a:lstStyle/>
          <a:p>
            <a:endParaRPr lang="da-DK" baseline="0" dirty="0" smtClean="0">
              <a:latin typeface="AU Passata"/>
            </a:endParaRPr>
          </a:p>
          <a:p>
            <a:endParaRPr lang="da-DK" dirty="0" smtClean="0">
              <a:latin typeface="AU Passata"/>
            </a:endParaRPr>
          </a:p>
          <a:p>
            <a:endParaRPr lang="da-DK" dirty="0" smtClean="0">
              <a:latin typeface="AU Passata"/>
            </a:endParaRPr>
          </a:p>
          <a:p>
            <a:endParaRPr lang="da-DK" dirty="0" smtClean="0">
              <a:latin typeface="AU Passata"/>
            </a:endParaRPr>
          </a:p>
        </p:txBody>
      </p:sp>
      <p:sp>
        <p:nvSpPr>
          <p:cNvPr id="26627" name="Pladsholder til slidenummer 3"/>
          <p:cNvSpPr>
            <a:spLocks noGrp="1"/>
          </p:cNvSpPr>
          <p:nvPr>
            <p:ph type="sldNum" sz="quarter" idx="5"/>
          </p:nvPr>
        </p:nvSpPr>
        <p:spPr>
          <a:noFill/>
        </p:spPr>
        <p:txBody>
          <a:bodyPr/>
          <a:lstStyle/>
          <a:p>
            <a:fld id="{0EAFC570-981A-4714-A247-D4DDD698AB8C}" type="slidenum">
              <a:rPr lang="da-DK" smtClean="0">
                <a:latin typeface="AU Passata"/>
              </a:rPr>
              <a:pPr/>
              <a:t>6</a:t>
            </a:fld>
            <a:endParaRPr lang="da-DK">
              <a:latin typeface="AU Passata"/>
            </a:endParaRPr>
          </a:p>
        </p:txBody>
      </p:sp>
    </p:spTree>
    <p:extLst>
      <p:ext uri="{BB962C8B-B14F-4D97-AF65-F5344CB8AC3E}">
        <p14:creationId xmlns:p14="http://schemas.microsoft.com/office/powerpoint/2010/main" val="89435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a:p>
            <a:endParaRPr lang="da-DK" baseline="0" dirty="0" smtClean="0"/>
          </a:p>
          <a:p>
            <a:endParaRPr lang="da-DK" dirty="0" smtClean="0"/>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7</a:t>
            </a:fld>
            <a:endParaRPr lang="en-GB" dirty="0"/>
          </a:p>
        </p:txBody>
      </p:sp>
    </p:spTree>
    <p:extLst>
      <p:ext uri="{BB962C8B-B14F-4D97-AF65-F5344CB8AC3E}">
        <p14:creationId xmlns:p14="http://schemas.microsoft.com/office/powerpoint/2010/main" val="115619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8</a:t>
            </a:fld>
            <a:endParaRPr lang="en-GB" dirty="0"/>
          </a:p>
        </p:txBody>
      </p:sp>
    </p:spTree>
    <p:extLst>
      <p:ext uri="{BB962C8B-B14F-4D97-AF65-F5344CB8AC3E}">
        <p14:creationId xmlns:p14="http://schemas.microsoft.com/office/powerpoint/2010/main" val="289413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Pladsholder til slidebillede 1"/>
          <p:cNvSpPr>
            <a:spLocks noGrp="1" noRot="1" noChangeAspect="1"/>
          </p:cNvSpPr>
          <p:nvPr>
            <p:ph type="sldImg"/>
          </p:nvPr>
        </p:nvSpPr>
        <p:spPr>
          <a:ln/>
        </p:spPr>
      </p:sp>
      <p:sp>
        <p:nvSpPr>
          <p:cNvPr id="34818" name="Pladsholder til noter 2"/>
          <p:cNvSpPr>
            <a:spLocks noGrp="1"/>
          </p:cNvSpPr>
          <p:nvPr>
            <p:ph type="body" idx="1"/>
          </p:nvPr>
        </p:nvSpPr>
        <p:spPr>
          <a:noFill/>
          <a:ln/>
        </p:spPr>
        <p:txBody>
          <a:bodyPr/>
          <a:lstStyle/>
          <a:p>
            <a:endParaRPr lang="da-DK" dirty="0">
              <a:latin typeface="AU Passata"/>
            </a:endParaRPr>
          </a:p>
        </p:txBody>
      </p:sp>
      <p:sp>
        <p:nvSpPr>
          <p:cNvPr id="34819" name="Pladsholder til slidenummer 3"/>
          <p:cNvSpPr>
            <a:spLocks noGrp="1"/>
          </p:cNvSpPr>
          <p:nvPr>
            <p:ph type="sldNum" sz="quarter" idx="5"/>
          </p:nvPr>
        </p:nvSpPr>
        <p:spPr>
          <a:noFill/>
        </p:spPr>
        <p:txBody>
          <a:bodyPr/>
          <a:lstStyle/>
          <a:p>
            <a:fld id="{454C6A4A-188D-493D-BF27-3F8954593D5A}" type="slidenum">
              <a:rPr lang="da-DK" smtClean="0">
                <a:latin typeface="AU Passata"/>
              </a:rPr>
              <a:pPr/>
              <a:t>9</a:t>
            </a:fld>
            <a:endParaRPr lang="da-DK">
              <a:latin typeface="AU Passata"/>
            </a:endParaRPr>
          </a:p>
        </p:txBody>
      </p:sp>
    </p:spTree>
    <p:extLst>
      <p:ext uri="{BB962C8B-B14F-4D97-AF65-F5344CB8AC3E}">
        <p14:creationId xmlns:p14="http://schemas.microsoft.com/office/powerpoint/2010/main" val="3277110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a:p>
          <a:p>
            <a:pPr algn="r">
              <a:lnSpc>
                <a:spcPct val="100000"/>
              </a:lnSpc>
            </a:pPr>
            <a:r>
              <a:rPr lang="en-GB" sz="1000" noProof="1">
                <a:solidFill>
                  <a:schemeClr val="tx1">
                    <a:lumMod val="75000"/>
                    <a:lumOff val="25000"/>
                  </a:schemeClr>
                </a:solidFill>
              </a:rPr>
              <a:t>AU Passata Bold</a:t>
            </a:r>
            <a:endParaRPr lang="en-GB"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Public Health</a:t>
            </a:r>
          </a:p>
        </p:txBody>
      </p:sp>
      <p:sp>
        <p:nvSpPr>
          <p:cNvPr id="34" name="Date_DateCustomA"/>
          <p:cNvSpPr txBox="1">
            <a:spLocks noChangeArrowheads="1"/>
          </p:cNvSpPr>
          <p:nvPr userDrawn="1"/>
        </p:nvSpPr>
        <p:spPr bwMode="auto">
          <a:xfrm>
            <a:off x="3691333" y="5997600"/>
            <a:ext cx="2271840" cy="684512"/>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dirty="0" smtClean="0">
                <a:solidFill>
                  <a:schemeClr val="bg1"/>
                </a:solidFill>
                <a:latin typeface="+mn-lt"/>
              </a:rPr>
              <a:t>DES spring meeting 3rd may 2022</a:t>
            </a:r>
          </a:p>
          <a:p>
            <a:pPr algn="r">
              <a:lnSpc>
                <a:spcPct val="95000"/>
              </a:lnSpc>
              <a:defRPr/>
            </a:pPr>
            <a:endParaRPr lang="en-GB" sz="700" b="0" cap="all" baseline="0" dirty="0">
              <a:solidFill>
                <a:schemeClr val="bg1"/>
              </a:solidFill>
              <a:latin typeface="+mn-lt"/>
            </a:endParaRP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Professor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Cecilia Ramlau-Hansen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901876250" name="SecondaryLogo"/>
          <p:cNvPicPr>
            <a:picLocks noChangeAspect="1"/>
          </p:cNvPicPr>
          <p:nvPr/>
        </p:nvPicPr>
        <p:blipFill>
          <a:blip r:embed="rId4">
            <a:extLst/>
          </a:blip>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a:prstGeom prst="rect">
            <a:avLst/>
          </a:prstGeo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3" name="Footer Placeholder 2" hidden="1"/>
          <p:cNvSpPr>
            <a:spLocks noGrp="1"/>
          </p:cNvSpPr>
          <p:nvPr>
            <p:ph type="ftr" sz="quarter" idx="11"/>
          </p:nvPr>
        </p:nvSpPr>
        <p:spPr/>
        <p:txBody>
          <a:bodyPr/>
          <a:lstStyle/>
          <a:p>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en-GB" dirty="0"/>
              <a:t>Click here and add image via Templafy Image Library</a:t>
            </a:r>
            <a:endParaRPr lang="en-GB"/>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en-GB" dirty="0"/>
              <a:t>Click here and add image via Templafy Image Library</a:t>
            </a:r>
            <a:endParaRPr lang="en-GB"/>
          </a:p>
        </p:txBody>
      </p:sp>
      <p:sp>
        <p:nvSpPr>
          <p:cNvPr id="10" name="Slide Number Placeholder 9"/>
          <p:cNvSpPr>
            <a:spLocks noGrp="1"/>
          </p:cNvSpPr>
          <p:nvPr>
            <p:ph type="sldNum" sz="quarter" idx="16"/>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8" name="Date Placeholder 7" hidden="1"/>
          <p:cNvSpPr>
            <a:spLocks noGrp="1"/>
          </p:cNvSpPr>
          <p:nvPr>
            <p:ph type="dt" sz="half" idx="14"/>
          </p:nvPr>
        </p:nvSpPr>
        <p:spPr/>
        <p:txBody>
          <a:bodyPr/>
          <a:lstStyle/>
          <a:p>
            <a:fld id="{78417F83-4CBA-48F2-BAD0-783AE3701E32}" type="datetimeFigureOut">
              <a:rPr lang="en-GB" smtClean="0"/>
              <a:pPr/>
              <a:t>03/05/2022</a:t>
            </a:fld>
            <a:r>
              <a:rPr lang="en-GB" dirty="0"/>
              <a:t>24/08/2021</a:t>
            </a:r>
          </a:p>
        </p:txBody>
      </p:sp>
      <p:sp>
        <p:nvSpPr>
          <p:cNvPr id="9" name="Footer Placeholder 8" hidden="1"/>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2260751815"/>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en-GB" dirty="0"/>
              <a:t>Click here and add image via Templafy Image Library</a:t>
            </a:r>
            <a:endParaRPr lang="en-GB"/>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en-GB" dirty="0"/>
              <a:t>Click here and add image via Templafy Image Library</a:t>
            </a:r>
            <a:endParaRPr lang="en-GB"/>
          </a:p>
        </p:txBody>
      </p:sp>
      <p:sp>
        <p:nvSpPr>
          <p:cNvPr id="10" name="Slide Number Placeholder 9"/>
          <p:cNvSpPr>
            <a:spLocks noGrp="1"/>
          </p:cNvSpPr>
          <p:nvPr>
            <p:ph type="sldNum" sz="quarter" idx="16"/>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8" name="Date Placeholder 7" hidden="1"/>
          <p:cNvSpPr>
            <a:spLocks noGrp="1"/>
          </p:cNvSpPr>
          <p:nvPr>
            <p:ph type="dt" sz="half" idx="14"/>
          </p:nvPr>
        </p:nvSpPr>
        <p:spPr/>
        <p:txBody>
          <a:bodyPr/>
          <a:lstStyle/>
          <a:p>
            <a:fld id="{78417F83-4CBA-48F2-BAD0-783AE3701E32}" type="datetimeFigureOut">
              <a:rPr lang="en-GB" smtClean="0"/>
              <a:pPr/>
              <a:t>03/05/2022</a:t>
            </a:fld>
            <a:r>
              <a:rPr lang="en-GB" dirty="0"/>
              <a:t>24/08/2021</a:t>
            </a:r>
          </a:p>
        </p:txBody>
      </p:sp>
      <p:sp>
        <p:nvSpPr>
          <p:cNvPr id="9" name="Footer Placeholder 8" hidden="1"/>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93570263"/>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en-GB" dirty="0"/>
              <a:t>Click here and add image via Templafy Image Library</a:t>
            </a:r>
            <a:endParaRPr lang="en-GB"/>
          </a:p>
        </p:txBody>
      </p:sp>
      <p:sp>
        <p:nvSpPr>
          <p:cNvPr id="8" name="Slide Number Placeholder 7"/>
          <p:cNvSpPr>
            <a:spLocks noGrp="1"/>
          </p:cNvSpPr>
          <p:nvPr>
            <p:ph type="sldNum" sz="quarter" idx="14"/>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2"/>
          </p:nvPr>
        </p:nvSpPr>
        <p:spPr/>
        <p:txBody>
          <a:bodyPr/>
          <a:lstStyle/>
          <a:p>
            <a:fld id="{78417F83-4CBA-48F2-BAD0-783AE3701E32}" type="datetimeFigureOut">
              <a:rPr lang="en-GB" smtClean="0"/>
              <a:pPr/>
              <a:t>03/05/2022</a:t>
            </a:fld>
            <a:r>
              <a:rPr lang="en-GB" dirty="0"/>
              <a:t>24/08/2021</a:t>
            </a:r>
          </a:p>
        </p:txBody>
      </p:sp>
      <p:sp>
        <p:nvSpPr>
          <p:cNvPr id="7" name="Footer Placeholder 6" hidden="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03/05/2022</a:t>
            </a:fld>
            <a:r>
              <a:rPr lang="en-GB" dirty="0"/>
              <a:t>24/08/2021</a:t>
            </a:r>
          </a:p>
        </p:txBody>
      </p:sp>
      <p:sp>
        <p:nvSpPr>
          <p:cNvPr id="8" name="Footer Placeholder 7" hidden="1"/>
          <p:cNvSpPr>
            <a:spLocks noGrp="1"/>
          </p:cNvSpPr>
          <p:nvPr>
            <p:ph type="ftr" sz="quarter" idx="14"/>
          </p:nvPr>
        </p:nvSpPr>
        <p:spPr/>
        <p:txBody>
          <a:bodyPr/>
          <a:lstStyle/>
          <a:p>
            <a:endParaRPr lang="en-GB"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dirty="0"/>
              <a:t>Click to add Quote text, for next level ENTER and TAB</a:t>
            </a:r>
          </a:p>
          <a:p>
            <a:pPr lvl="1"/>
            <a:r>
              <a:rPr lang="en-GB" dirty="0"/>
              <a:t>Second level</a:t>
            </a:r>
          </a:p>
          <a:p>
            <a:pPr lvl="2"/>
            <a:endParaRPr lang="en-GB" dirty="0"/>
          </a:p>
        </p:txBody>
      </p:sp>
    </p:spTree>
    <p:extLst>
      <p:ext uri="{BB962C8B-B14F-4D97-AF65-F5344CB8AC3E}">
        <p14:creationId xmlns:p14="http://schemas.microsoft.com/office/powerpoint/2010/main" val="17961400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en-GB" dirty="0"/>
              <a:t>Click to edit Master title style</a:t>
            </a:r>
            <a:endParaRPr lang="en-GB"/>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dirty="0"/>
              <a:t>Click to add Quote text, for next level ENTER and TAB</a:t>
            </a:r>
            <a:endParaRPr lang="en-GB"/>
          </a:p>
          <a:p>
            <a:pPr lvl="1"/>
            <a:r>
              <a:rPr lang="en-GB" dirty="0"/>
              <a:t>Second level</a:t>
            </a:r>
            <a:endParaRPr lang="en-GB"/>
          </a:p>
        </p:txBody>
      </p:sp>
      <p:sp>
        <p:nvSpPr>
          <p:cNvPr id="11" name="Slide Number Placeholder 10"/>
          <p:cNvSpPr>
            <a:spLocks noGrp="1"/>
          </p:cNvSpPr>
          <p:nvPr>
            <p:ph type="sldNum" sz="quarter" idx="15"/>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03/05/2022</a:t>
            </a:fld>
            <a:r>
              <a:rPr lang="en-GB" dirty="0"/>
              <a:t>24/08/2021</a:t>
            </a:r>
          </a:p>
        </p:txBody>
      </p:sp>
      <p:sp>
        <p:nvSpPr>
          <p:cNvPr id="10" name="Footer Placeholder 9"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4951546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8" name="Slide Number Placeholder 7"/>
          <p:cNvSpPr>
            <a:spLocks noGrp="1"/>
          </p:cNvSpPr>
          <p:nvPr>
            <p:ph type="sldNum" sz="quarter" idx="15"/>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3"/>
          </p:nvPr>
        </p:nvSpPr>
        <p:spPr/>
        <p:txBody>
          <a:bodyPr/>
          <a:lstStyle/>
          <a:p>
            <a:fld id="{78417F83-4CBA-48F2-BAD0-783AE3701E32}" type="datetimeFigureOut">
              <a:rPr lang="en-GB" smtClean="0"/>
              <a:pPr/>
              <a:t>03/05/2022</a:t>
            </a:fld>
            <a:r>
              <a:rPr lang="en-GB" dirty="0"/>
              <a:t>24/08/2021</a:t>
            </a:r>
          </a:p>
        </p:txBody>
      </p:sp>
      <p:sp>
        <p:nvSpPr>
          <p:cNvPr id="7" name="Footer Placeholder 6"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781562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GB"/>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dirty="0"/>
          </a:p>
        </p:txBody>
      </p:sp>
      <p:sp>
        <p:nvSpPr>
          <p:cNvPr id="9" name="Slide Number Placeholder 8"/>
          <p:cNvSpPr>
            <a:spLocks noGrp="1"/>
          </p:cNvSpPr>
          <p:nvPr>
            <p:ph type="sldNum" sz="quarter" idx="12"/>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8" name="Footer Placeholder 7" hidden="1"/>
          <p:cNvSpPr>
            <a:spLocks noGrp="1"/>
          </p:cNvSpPr>
          <p:nvPr>
            <p:ph type="ftr" sz="quarter" idx="11"/>
          </p:nvPr>
        </p:nvSpPr>
        <p:spPr/>
        <p:txBody>
          <a:bodyPr/>
          <a:lstStyle/>
          <a:p>
            <a:endParaRPr lang="en-GB"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4" name="Footer Placeholder 3" hidden="1"/>
          <p:cNvSpPr>
            <a:spLocks noGrp="1"/>
          </p:cNvSpPr>
          <p:nvPr>
            <p:ph type="ftr" sz="quarter" idx="11"/>
          </p:nvPr>
        </p:nvSpPr>
        <p:spPr/>
        <p:txBody>
          <a:bodyPr/>
          <a:lstStyle/>
          <a:p>
            <a:endParaRPr lang="en-GB"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7" name="Footer Placeholder 6" hidden="1"/>
          <p:cNvSpPr>
            <a:spLocks noGrp="1"/>
          </p:cNvSpPr>
          <p:nvPr>
            <p:ph type="ftr" sz="quarter" idx="11"/>
          </p:nvPr>
        </p:nvSpPr>
        <p:spPr/>
        <p:txBody>
          <a:bodyPr/>
          <a:lstStyle/>
          <a:p>
            <a:endParaRPr lang="en-GB" dirty="0"/>
          </a:p>
        </p:txBody>
      </p:sp>
      <p:sp>
        <p:nvSpPr>
          <p:cNvPr id="9" name="Slide Number Placeholder 8" hidden="1"/>
          <p:cNvSpPr>
            <a:spLocks noGrp="1"/>
          </p:cNvSpPr>
          <p:nvPr>
            <p:ph type="sldNum" sz="quarter" idx="12"/>
          </p:nvPr>
        </p:nvSpPr>
        <p:spPr>
          <a:xfrm>
            <a:off x="0" y="7020000"/>
            <a:ext cx="0" cy="461665"/>
          </a:xfrm>
          <a:prstGeom prst="rect">
            <a:avLst/>
          </a:prstGeo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3797440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dirty="0">
                <a:solidFill>
                  <a:schemeClr val="accent6"/>
                </a:solidFill>
                <a:latin typeface="AU Peto" panose="040C0B07020602020301" pitchFamily="82" charset="0"/>
              </a:rPr>
              <a:t>Aarhus</a:t>
            </a:r>
            <a:endParaRPr lang="en-GB"/>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dirty="0" err="1">
                <a:solidFill>
                  <a:schemeClr val="bg1"/>
                </a:solidFill>
                <a:latin typeface="AU Peto" panose="040C0B07020602020301" pitchFamily="82" charset="0"/>
              </a:rPr>
              <a:t>uni</a:t>
            </a:r>
            <a:endParaRPr lang="en-GB"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dirty="0" err="1">
                <a:solidFill>
                  <a:schemeClr val="bg1"/>
                </a:solidFill>
                <a:latin typeface="AU Peto" panose="040C0B07020602020301" pitchFamily="82" charset="0"/>
              </a:rPr>
              <a:t>versiet</a:t>
            </a:r>
            <a:endParaRPr lang="en-GB"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03/05/2022</a:t>
            </a:fld>
            <a:r>
              <a:rPr lang="en-GB" dirty="0"/>
              <a:t>24/08/2021</a:t>
            </a:r>
          </a:p>
        </p:txBody>
      </p:sp>
      <p:sp>
        <p:nvSpPr>
          <p:cNvPr id="9" name="Footer Placeholder 6" hidden="1"/>
          <p:cNvSpPr>
            <a:spLocks noGrp="1"/>
          </p:cNvSpPr>
          <p:nvPr>
            <p:ph type="ftr" sz="quarter" idx="11"/>
          </p:nvPr>
        </p:nvSpPr>
        <p:spPr>
          <a:xfrm>
            <a:off x="0" y="7020000"/>
            <a:ext cx="0" cy="0"/>
          </a:xfrm>
        </p:spPr>
        <p:txBody>
          <a:bodyPr/>
          <a:lstStyle/>
          <a:p>
            <a:endParaRPr lang="en-GB" dirty="0"/>
          </a:p>
        </p:txBody>
      </p:sp>
      <p:sp>
        <p:nvSpPr>
          <p:cNvPr id="10" name="Slide Number Placeholder 8" hidden="1"/>
          <p:cNvSpPr>
            <a:spLocks noGrp="1"/>
          </p:cNvSpPr>
          <p:nvPr>
            <p:ph type="sldNum" sz="quarter" idx="12"/>
          </p:nvPr>
        </p:nvSpPr>
        <p:spPr>
          <a:xfrm>
            <a:off x="0" y="7020000"/>
            <a:ext cx="0" cy="461665"/>
          </a:xfrm>
          <a:prstGeom prst="rect">
            <a:avLst/>
          </a:prstGeo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9262406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en-GB"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GB"/>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Public Health</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Professor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Cecilia Ramlau-Hansen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979348212"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a:prstGeom prst="rect">
            <a:avLst/>
          </a:prstGeo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2"/>
          </p:nvPr>
        </p:nvSpPr>
        <p:spPr/>
        <p:txBody>
          <a:bodyPr/>
          <a:lstStyle/>
          <a:p>
            <a:fld id="{78417F83-4CBA-48F2-BAD0-783AE3701E32}" type="datetimeFigureOut">
              <a:rPr lang="en-GB" smtClean="0"/>
              <a:pPr/>
              <a:t>03/05/2022</a:t>
            </a:fld>
            <a:r>
              <a:rPr lang="en-GB" dirty="0"/>
              <a:t>24/08/2021</a:t>
            </a:r>
          </a:p>
        </p:txBody>
      </p:sp>
      <p:sp>
        <p:nvSpPr>
          <p:cNvPr id="3" name="Footer Placeholder 2" hidden="1"/>
          <p:cNvSpPr>
            <a:spLocks noGrp="1"/>
          </p:cNvSpPr>
          <p:nvPr>
            <p:ph type="ftr" sz="quarter" idx="13"/>
          </p:nvPr>
        </p:nvSpPr>
        <p:spPr/>
        <p:txBody>
          <a:bodyPr/>
          <a:lstStyle/>
          <a:p>
            <a:endParaRPr lang="en-GB" dirty="0"/>
          </a:p>
        </p:txBody>
      </p:sp>
      <p:sp>
        <p:nvSpPr>
          <p:cNvPr id="20" name="Date_DateCustomA"/>
          <p:cNvSpPr txBox="1">
            <a:spLocks noChangeArrowheads="1"/>
          </p:cNvSpPr>
          <p:nvPr userDrawn="1"/>
        </p:nvSpPr>
        <p:spPr bwMode="auto">
          <a:xfrm>
            <a:off x="3691333" y="5997600"/>
            <a:ext cx="2271840" cy="684512"/>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kern="1200" cap="all" baseline="0" dirty="0" smtClean="0">
                <a:solidFill>
                  <a:schemeClr val="bg1"/>
                </a:solidFill>
                <a:latin typeface="AU Passata" pitchFamily="34" charset="0"/>
                <a:ea typeface="+mn-ea"/>
                <a:cs typeface="+mn-cs"/>
              </a:rPr>
              <a:t>DES spring meeting 3rd may 2022</a:t>
            </a:r>
          </a:p>
          <a:p>
            <a:pPr algn="r">
              <a:lnSpc>
                <a:spcPct val="95000"/>
              </a:lnSpc>
              <a:defRPr/>
            </a:pPr>
            <a:endParaRPr lang="en-GB" sz="700" b="0" cap="all" baseline="0" dirty="0">
              <a:solidFill>
                <a:schemeClr val="bg1"/>
              </a:solidFill>
              <a:latin typeface="+mn-lt"/>
            </a:endParaRPr>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03/05/2022</a:t>
            </a:fld>
            <a:r>
              <a:rPr lang="en-GB" dirty="0"/>
              <a:t>24/08/2021</a:t>
            </a:r>
          </a:p>
        </p:txBody>
      </p:sp>
      <p:sp>
        <p:nvSpPr>
          <p:cNvPr id="9" name="Footer Placeholder 6" hidden="1"/>
          <p:cNvSpPr>
            <a:spLocks noGrp="1"/>
          </p:cNvSpPr>
          <p:nvPr>
            <p:ph type="ftr" sz="quarter" idx="11"/>
          </p:nvPr>
        </p:nvSpPr>
        <p:spPr>
          <a:xfrm>
            <a:off x="0" y="7020000"/>
            <a:ext cx="0" cy="0"/>
          </a:xfrm>
        </p:spPr>
        <p:txBody>
          <a:bodyPr/>
          <a:lstStyle/>
          <a:p>
            <a:endParaRPr lang="en-GB" dirty="0"/>
          </a:p>
        </p:txBody>
      </p:sp>
      <p:sp>
        <p:nvSpPr>
          <p:cNvPr id="10" name="Slide Number Placeholder 8" hidden="1"/>
          <p:cNvSpPr>
            <a:spLocks noGrp="1"/>
          </p:cNvSpPr>
          <p:nvPr>
            <p:ph type="sldNum" sz="quarter" idx="12"/>
          </p:nvPr>
        </p:nvSpPr>
        <p:spPr>
          <a:xfrm>
            <a:off x="0" y="7020000"/>
            <a:ext cx="0" cy="461665"/>
          </a:xfrm>
          <a:prstGeom prst="rect">
            <a:avLst/>
          </a:prstGeom>
        </p:spPr>
        <p:txBody>
          <a:bodyPr/>
          <a:lstStyle>
            <a:lvl1pPr>
              <a:defRPr sz="100">
                <a:noFill/>
              </a:defRPr>
            </a:lvl1pPr>
          </a:lstStyle>
          <a:p>
            <a:pPr>
              <a:defRPr/>
            </a:pPr>
            <a:fld id="{E90C1E0A-682D-40DC-B1EA-26C007FDC330}" type="slidenum">
              <a:rPr lang="en-GB" smtClean="0"/>
              <a:pPr>
                <a:defRPr/>
              </a:pPr>
              <a:t>‹nr.›</a:t>
            </a:fld>
            <a:endParaRPr lang="en-GB" dirty="0"/>
          </a:p>
        </p:txBody>
      </p:sp>
    </p:spTree>
    <p:extLst>
      <p:ext uri="{BB962C8B-B14F-4D97-AF65-F5344CB8AC3E}">
        <p14:creationId xmlns:p14="http://schemas.microsoft.com/office/powerpoint/2010/main" val="41288966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297852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340729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669858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95413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032335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333520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8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04722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9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883054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0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2329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dirty="0"/>
              <a:t>Click to edit Master title style</a:t>
            </a:r>
            <a:endParaRPr lang="en-GB"/>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a:p>
          <a:p>
            <a:pPr algn="r">
              <a:lnSpc>
                <a:spcPct val="100000"/>
              </a:lnSpc>
            </a:pPr>
            <a:r>
              <a:rPr lang="en-GB" sz="1000" noProof="1">
                <a:solidFill>
                  <a:schemeClr val="tx1">
                    <a:lumMod val="75000"/>
                    <a:lumOff val="25000"/>
                  </a:schemeClr>
                </a:solidFill>
              </a:rPr>
              <a:t>AU Passata Bold</a:t>
            </a:r>
            <a:endParaRPr lang="en-GB"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bg1"/>
                </a:solidFill>
                <a:latin typeface="AU Passata Light" pitchFamily="34" charset="0"/>
              </a:rPr>
              <a:t>Department of Public Health</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kern="1200" cap="all" baseline="0" dirty="0" smtClean="0">
                <a:solidFill>
                  <a:schemeClr val="bg1"/>
                </a:solidFill>
                <a:latin typeface="AU Passata" pitchFamily="34" charset="0"/>
                <a:ea typeface="+mn-ea"/>
                <a:cs typeface="+mn-cs"/>
              </a:rPr>
              <a:t>DES spring meeting 3rd may 2022</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bg1"/>
                </a:solidFill>
                <a:latin typeface="+mn-lt"/>
              </a:rPr>
              <a:t>Professor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bg1"/>
                </a:solidFill>
                <a:latin typeface="+mn-lt"/>
              </a:rPr>
              <a:t>Cecilia Ramlau-Hansen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44758393"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a:prstGeom prst="rect">
            <a:avLst/>
          </a:prstGeom>
        </p:spPr>
        <p:txBody>
          <a:bodyPr/>
          <a:lstStyle>
            <a:lvl1pPr>
              <a:defRPr>
                <a:solidFill>
                  <a:schemeClr val="bg1"/>
                </a:solidFill>
              </a:defRPr>
            </a:lvl1pPr>
          </a:lstStyle>
          <a:p>
            <a:pPr>
              <a:defRPr/>
            </a:pPr>
            <a:fld id="{E90C1E0A-682D-40DC-B1EA-26C007FDC330}" type="slidenum">
              <a:rPr lang="en-GB" smtClean="0"/>
              <a:pPr>
                <a:defRPr/>
              </a:pPr>
              <a:t>‹nr.›</a:t>
            </a:fld>
            <a:endParaRPr lang="en-GB" dirty="0"/>
          </a:p>
        </p:txBody>
      </p:sp>
      <p:sp>
        <p:nvSpPr>
          <p:cNvPr id="2" name="Date Placeholder 1"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3" name="Footer Placeholder 2"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0073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1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48964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2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829469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3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58353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4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2162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5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25048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6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8206098" y="6006855"/>
            <a:ext cx="3441004" cy="432764"/>
          </a:xfrm>
          <a:prstGeom prst="rect">
            <a:avLst/>
          </a:prstGeom>
          <a:noFill/>
          <a:ln w="1778" algn="ctr">
            <a:noFill/>
            <a:miter lim="800000"/>
            <a:headEnd/>
            <a:tailEnd/>
          </a:ln>
          <a:effectLst/>
        </p:spPr>
        <p:txBody>
          <a:bodyPr wrap="square" lIns="0" tIns="119969" rIns="0" bIns="0">
            <a:spAutoFit/>
          </a:bodyPr>
          <a:lstStyle/>
          <a:p>
            <a:pPr algn="r">
              <a:lnSpc>
                <a:spcPct val="95000"/>
              </a:lnSpc>
              <a:buFont typeface="AU Passata" pitchFamily="34" charset="0"/>
              <a:buNone/>
              <a:defRPr/>
            </a:pPr>
            <a:r>
              <a:rPr lang="da-DK" sz="1066" b="1" dirty="0" smtClean="0">
                <a:solidFill>
                  <a:schemeClr val="bg1"/>
                </a:solidFill>
                <a:latin typeface="AU Passata" pitchFamily="34" charset="0"/>
              </a:rPr>
              <a:t>First </a:t>
            </a:r>
            <a:r>
              <a:rPr lang="da-DK" sz="1066" b="1" dirty="0" err="1" smtClean="0">
                <a:solidFill>
                  <a:schemeClr val="bg1"/>
                </a:solidFill>
                <a:latin typeface="AU Passata" pitchFamily="34" charset="0"/>
              </a:rPr>
              <a:t>annual</a:t>
            </a:r>
            <a:r>
              <a:rPr lang="da-DK" sz="1066" b="1" baseline="0" dirty="0" smtClean="0">
                <a:solidFill>
                  <a:schemeClr val="bg1"/>
                </a:solidFill>
                <a:latin typeface="AU Passata" pitchFamily="34" charset="0"/>
              </a:rPr>
              <a:t> meeting – Food and Nutrition Network</a:t>
            </a:r>
            <a:endParaRPr lang="da-DK" sz="1066" b="1" baseline="0" dirty="0">
              <a:solidFill>
                <a:schemeClr val="bg1"/>
              </a:solidFill>
              <a:latin typeface="AU Passata" pitchFamily="34" charset="0"/>
            </a:endParaRPr>
          </a:p>
          <a:p>
            <a:pPr algn="r">
              <a:lnSpc>
                <a:spcPct val="95000"/>
              </a:lnSpc>
              <a:buFont typeface="AU Passata" pitchFamily="34" charset="0"/>
              <a:buNone/>
              <a:defRPr/>
            </a:pPr>
            <a:endParaRPr lang="da-DK" sz="1066" b="1"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da-DK" sz="1280" cap="all" dirty="0">
                <a:solidFill>
                  <a:schemeClr val="bg1"/>
                </a:solidFill>
                <a:latin typeface="AU Passata" pitchFamily="34" charset="0"/>
              </a:rPr>
              <a:t>Aarhus 
</a:t>
            </a:r>
            <a:r>
              <a:rPr lang="da-DK" sz="1280" cap="all" dirty="0" err="1">
                <a:solidFill>
                  <a:schemeClr val="bg1"/>
                </a:solidFill>
                <a:latin typeface="AU Passata" pitchFamily="34" charset="0"/>
              </a:rPr>
              <a:t>University</a:t>
            </a:r>
            <a:endParaRPr lang="da-DK" sz="1280" cap="all"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618582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7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117807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8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5076189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9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7962517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0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724259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a:p>
          <a:p>
            <a:pPr algn="r">
              <a:lnSpc>
                <a:spcPct val="100000"/>
              </a:lnSpc>
            </a:pPr>
            <a:r>
              <a:rPr lang="en-GB" sz="1000" baseline="0" noProof="1">
                <a:solidFill>
                  <a:schemeClr val="tx1">
                    <a:lumMod val="75000"/>
                    <a:lumOff val="25000"/>
                  </a:schemeClr>
                </a:solidFill>
              </a:rPr>
              <a:t>ændr 2. linje til</a:t>
            </a:r>
            <a:endParaRPr lang="en-GB"/>
          </a:p>
          <a:p>
            <a:pPr algn="r">
              <a:lnSpc>
                <a:spcPct val="100000"/>
              </a:lnSpc>
            </a:pPr>
            <a:r>
              <a:rPr lang="en-GB" sz="1000" noProof="1">
                <a:solidFill>
                  <a:schemeClr val="tx1">
                    <a:lumMod val="75000"/>
                    <a:lumOff val="25000"/>
                  </a:schemeClr>
                </a:solidFill>
              </a:rPr>
              <a:t>AU Passata Bold</a:t>
            </a:r>
            <a:endParaRPr lang="en-GB" sz="4799" dirty="0"/>
          </a:p>
        </p:txBody>
      </p:sp>
      <p:sp>
        <p:nvSpPr>
          <p:cNvPr id="9" name="Slide Number Placeholder 8"/>
          <p:cNvSpPr>
            <a:spLocks noGrp="1"/>
          </p:cNvSpPr>
          <p:nvPr>
            <p:ph type="sldNum" sz="quarter" idx="12"/>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8" name="Footer Placeholder 7" hidden="1"/>
          <p:cNvSpPr>
            <a:spLocks noGrp="1"/>
          </p:cNvSpPr>
          <p:nvPr>
            <p:ph type="ftr" sz="quarter" idx="11"/>
          </p:nvPr>
        </p:nvSpPr>
        <p:spPr/>
        <p:txBody>
          <a:bodyPr/>
          <a:lstStyle/>
          <a:p>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1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8569879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2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0873041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3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5844325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4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33129405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5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8036173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6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154577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7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9454954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8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03297079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9_One line title and bullet text">
    <p:spTree>
      <p:nvGrpSpPr>
        <p:cNvPr id="1" name=""/>
        <p:cNvGrpSpPr/>
        <p:nvPr/>
      </p:nvGrpSpPr>
      <p:grpSpPr>
        <a:xfrm>
          <a:off x="0" y="0"/>
          <a:ext cx="0" cy="0"/>
          <a:chOff x="0" y="0"/>
          <a:chExt cx="0" cy="0"/>
        </a:xfrm>
      </p:grpSpPr>
      <p:sp>
        <p:nvSpPr>
          <p:cNvPr id="5" name="Bottom Rectangle"/>
          <p:cNvSpPr/>
          <p:nvPr/>
        </p:nvSpPr>
        <p:spPr>
          <a:xfrm>
            <a:off x="0" y="5636683"/>
            <a:ext cx="12188825" cy="1224492"/>
          </a:xfrm>
          <a:prstGeom prst="rect">
            <a:avLst/>
          </a:prstGeom>
          <a:gradFill flip="none" rotWithShape="1">
            <a:gsLst>
              <a:gs pos="50000">
                <a:schemeClr val="bg2">
                  <a:lumMod val="80000"/>
                </a:schemeClr>
              </a:gs>
              <a:gs pos="0">
                <a:schemeClr val="bg2"/>
              </a:gs>
              <a:gs pos="100000">
                <a:schemeClr val="tx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ts val="4799"/>
              </a:lnSpc>
              <a:buFont typeface="AU Passata" pitchFamily="34" charset="0"/>
              <a:buNone/>
              <a:defRPr/>
            </a:pPr>
            <a:endParaRPr lang="da-DK" sz="6397" dirty="0"/>
          </a:p>
        </p:txBody>
      </p:sp>
      <p:sp>
        <p:nvSpPr>
          <p:cNvPr id="8" name="SD_FLD_Event"/>
          <p:cNvSpPr txBox="1">
            <a:spLocks noChangeArrowheads="1"/>
          </p:cNvSpPr>
          <p:nvPr/>
        </p:nvSpPr>
        <p:spPr bwMode="auto">
          <a:xfrm>
            <a:off x="9416648" y="5838633"/>
            <a:ext cx="2334076" cy="588576"/>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endParaRPr lang="da-DK" sz="1066" b="1" dirty="0" smtClean="0">
              <a:solidFill>
                <a:schemeClr val="bg1"/>
              </a:solidFill>
              <a:latin typeface="AU Passata" pitchFamily="34" charset="0"/>
            </a:endParaRPr>
          </a:p>
          <a:p>
            <a:pPr algn="r">
              <a:lnSpc>
                <a:spcPct val="95000"/>
              </a:lnSpc>
              <a:buFont typeface="AU Passata" pitchFamily="34" charset="0"/>
              <a:buNone/>
              <a:defRPr/>
            </a:pPr>
            <a:r>
              <a:rPr lang="da-DK" sz="1066" b="1" dirty="0" smtClean="0">
                <a:solidFill>
                  <a:schemeClr val="bg1"/>
                </a:solidFill>
                <a:latin typeface="AU Passata" pitchFamily="34" charset="0"/>
              </a:rPr>
              <a:t>Mother, Child and Health</a:t>
            </a:r>
          </a:p>
          <a:p>
            <a:pPr algn="r">
              <a:lnSpc>
                <a:spcPct val="95000"/>
              </a:lnSpc>
              <a:buFont typeface="AU Passata" pitchFamily="34" charset="0"/>
              <a:buNone/>
              <a:defRPr/>
            </a:pPr>
            <a:r>
              <a:rPr lang="da-DK" sz="1066" b="1" dirty="0" smtClean="0">
                <a:solidFill>
                  <a:schemeClr val="bg1"/>
                </a:solidFill>
                <a:latin typeface="AU Passata" pitchFamily="34" charset="0"/>
              </a:rPr>
              <a:t>Summer </a:t>
            </a:r>
            <a:r>
              <a:rPr lang="da-DK" sz="1066" b="1" dirty="0" err="1" smtClean="0">
                <a:solidFill>
                  <a:schemeClr val="bg1"/>
                </a:solidFill>
                <a:latin typeface="AU Passata" pitchFamily="34" charset="0"/>
              </a:rPr>
              <a:t>school</a:t>
            </a:r>
            <a:r>
              <a:rPr lang="da-DK" sz="1066" b="1" dirty="0" smtClean="0">
                <a:solidFill>
                  <a:schemeClr val="bg1"/>
                </a:solidFill>
                <a:latin typeface="AU Passata" pitchFamily="34" charset="0"/>
              </a:rPr>
              <a:t> 2021</a:t>
            </a:r>
            <a:endParaRPr lang="da-DK" sz="1066" b="1" dirty="0">
              <a:solidFill>
                <a:schemeClr val="bg1"/>
              </a:solidFill>
              <a:latin typeface="AU Passata" pitchFamily="34" charset="0"/>
            </a:endParaRPr>
          </a:p>
        </p:txBody>
      </p:sp>
      <p:sp>
        <p:nvSpPr>
          <p:cNvPr id="9" name="SD_USR_Title"/>
          <p:cNvSpPr txBox="1">
            <a:spLocks noChangeArrowheads="1"/>
          </p:cNvSpPr>
          <p:nvPr/>
        </p:nvSpPr>
        <p:spPr bwMode="auto">
          <a:xfrm>
            <a:off x="6329303" y="5994401"/>
            <a:ext cx="2983723" cy="446549"/>
          </a:xfrm>
          <a:prstGeom prst="rect">
            <a:avLst/>
          </a:prstGeom>
          <a:noFill/>
          <a:ln w="1778" algn="ctr">
            <a:noFill/>
            <a:miter lim="800000"/>
            <a:headEnd/>
            <a:tailEnd/>
          </a:ln>
          <a:effectLst/>
        </p:spPr>
        <p:txBody>
          <a:bodyPr lIns="0" tIns="287925" rIns="0" bIns="0">
            <a:spAutoFit/>
          </a:bodyPr>
          <a:lstStyle/>
          <a:p>
            <a:pPr algn="r">
              <a:lnSpc>
                <a:spcPct val="95000"/>
              </a:lnSpc>
              <a:buFont typeface="AU Passata" pitchFamily="34" charset="0"/>
              <a:buNone/>
              <a:defRPr/>
            </a:pPr>
            <a:r>
              <a:rPr lang="da-DK" sz="1066" cap="all">
                <a:solidFill>
                  <a:schemeClr val="bg1"/>
                </a:solidFill>
                <a:latin typeface="AU Passata Light" pitchFamily="34" charset="0"/>
              </a:rPr>
              <a:t>Professor</a:t>
            </a:r>
            <a:endParaRPr lang="da-DK" sz="1066" cap="all" dirty="0">
              <a:solidFill>
                <a:schemeClr val="bg1"/>
              </a:solidFill>
              <a:latin typeface="AU Passata Light" pitchFamily="34" charset="0"/>
            </a:endParaRPr>
          </a:p>
        </p:txBody>
      </p:sp>
      <p:sp>
        <p:nvSpPr>
          <p:cNvPr id="10" name="SD_USR_Name"/>
          <p:cNvSpPr txBox="1">
            <a:spLocks noChangeArrowheads="1"/>
          </p:cNvSpPr>
          <p:nvPr/>
        </p:nvSpPr>
        <p:spPr bwMode="auto">
          <a:xfrm>
            <a:off x="6329303" y="5994401"/>
            <a:ext cx="2983723" cy="276952"/>
          </a:xfrm>
          <a:prstGeom prst="rect">
            <a:avLst/>
          </a:prstGeom>
          <a:noFill/>
          <a:ln w="1778" algn="ctr">
            <a:noFill/>
            <a:miter lim="800000"/>
            <a:headEnd/>
            <a:tailEnd/>
          </a:ln>
          <a:effectLst/>
        </p:spPr>
        <p:txBody>
          <a:bodyPr lIns="0" tIns="119969" rIns="0" bIns="0">
            <a:spAutoFit/>
          </a:bodyPr>
          <a:lstStyle/>
          <a:p>
            <a:pPr algn="r">
              <a:lnSpc>
                <a:spcPct val="95000"/>
              </a:lnSpc>
              <a:buFont typeface="AU Passata" pitchFamily="34" charset="0"/>
              <a:buNone/>
              <a:defRPr/>
            </a:pPr>
            <a:r>
              <a:rPr lang="da-DK" sz="1066" b="1" cap="all">
                <a:solidFill>
                  <a:schemeClr val="bg1"/>
                </a:solidFill>
                <a:latin typeface="AU Passata" pitchFamily="34" charset="0"/>
              </a:rPr>
              <a:t>Cecilia Høst Ramlau-Hansen</a:t>
            </a:r>
            <a:endParaRPr lang="da-DK" sz="1066" b="1" cap="all" dirty="0">
              <a:solidFill>
                <a:schemeClr val="bg1"/>
              </a:solidFill>
              <a:latin typeface="AU Passata" pitchFamily="34" charset="0"/>
            </a:endParaRPr>
          </a:p>
        </p:txBody>
      </p:sp>
      <p:sp>
        <p:nvSpPr>
          <p:cNvPr id="11" name="SD_ART_SecondaryLogo"/>
          <p:cNvSpPr>
            <a:spLocks noChangeArrowheads="1"/>
          </p:cNvSpPr>
          <p:nvPr/>
        </p:nvSpPr>
        <p:spPr bwMode="auto">
          <a:xfrm>
            <a:off x="3789964" y="6110817"/>
            <a:ext cx="2012425" cy="421216"/>
          </a:xfrm>
          <a:prstGeom prst="rect">
            <a:avLst/>
          </a:prstGeom>
          <a:solidFill>
            <a:schemeClr val="bg1">
              <a:alpha val="0"/>
            </a:schemeClr>
          </a:solidFill>
          <a:ln w="1778" algn="ctr">
            <a:noFill/>
            <a:miter lim="800000"/>
            <a:headEnd/>
            <a:tailEnd/>
          </a:ln>
          <a:effectLst/>
        </p:spPr>
        <p:txBody>
          <a:bodyPr anchor="ctr"/>
          <a:lstStyle/>
          <a:p>
            <a:pPr>
              <a:lnSpc>
                <a:spcPts val="4799"/>
              </a:lnSpc>
              <a:buFont typeface="AU Passata" pitchFamily="34" charset="0"/>
              <a:buNone/>
              <a:defRPr/>
            </a:pPr>
            <a:endParaRPr lang="da-DK" sz="6397" dirty="0">
              <a:latin typeface="AU Passata" pitchFamily="34" charset="0"/>
            </a:endParaRPr>
          </a:p>
        </p:txBody>
      </p:sp>
      <p:sp>
        <p:nvSpPr>
          <p:cNvPr id="12" name="SD_OFF_Niveau1And2"/>
          <p:cNvSpPr txBox="1">
            <a:spLocks noChangeArrowheads="1"/>
          </p:cNvSpPr>
          <p:nvPr/>
        </p:nvSpPr>
        <p:spPr bwMode="auto">
          <a:xfrm>
            <a:off x="1301412" y="5994401"/>
            <a:ext cx="2397558" cy="567597"/>
          </a:xfrm>
          <a:prstGeom prst="rect">
            <a:avLst/>
          </a:prstGeom>
          <a:noFill/>
          <a:ln w="1778" algn="ctr">
            <a:noFill/>
            <a:miter lim="800000"/>
            <a:headEnd/>
            <a:tailEnd/>
          </a:ln>
          <a:effectLst/>
        </p:spPr>
        <p:txBody>
          <a:bodyPr lIns="0" tIns="446284" rIns="0" bIns="0">
            <a:spAutoFit/>
          </a:bodyPr>
          <a:lstStyle/>
          <a:p>
            <a:pPr>
              <a:lnSpc>
                <a:spcPct val="95000"/>
              </a:lnSpc>
              <a:buFont typeface="AU Passata" pitchFamily="34" charset="0"/>
              <a:buNone/>
              <a:defRPr/>
            </a:pPr>
            <a:endParaRPr lang="da-DK" sz="800" cap="all" spc="53" dirty="0">
              <a:solidFill>
                <a:schemeClr val="bg1"/>
              </a:solidFill>
              <a:latin typeface="AU Passata Light" pitchFamily="34" charset="0"/>
            </a:endParaRPr>
          </a:p>
        </p:txBody>
      </p:sp>
      <p:sp>
        <p:nvSpPr>
          <p:cNvPr id="13" name="SD_LAN_AUWBreak"/>
          <p:cNvSpPr txBox="1">
            <a:spLocks noChangeArrowheads="1"/>
          </p:cNvSpPr>
          <p:nvPr/>
        </p:nvSpPr>
        <p:spPr bwMode="auto">
          <a:xfrm>
            <a:off x="1295063" y="5994401"/>
            <a:ext cx="854401" cy="441806"/>
          </a:xfrm>
          <a:prstGeom prst="rect">
            <a:avLst/>
          </a:prstGeom>
          <a:noFill/>
          <a:ln w="1778" algn="ctr">
            <a:noFill/>
            <a:miter lim="800000"/>
            <a:headEnd/>
            <a:tailEnd/>
          </a:ln>
          <a:effectLst/>
        </p:spPr>
        <p:txBody>
          <a:bodyPr wrap="none" lIns="0" tIns="86378" rIns="0" bIns="0">
            <a:spAutoFit/>
          </a:bodyPr>
          <a:lstStyle/>
          <a:p>
            <a:pPr>
              <a:lnSpc>
                <a:spcPct val="90000"/>
              </a:lnSpc>
              <a:buFont typeface="AU Passata" pitchFamily="34" charset="0"/>
              <a:buNone/>
              <a:defRPr/>
            </a:pPr>
            <a:r>
              <a:rPr lang="en-US" sz="1280" cap="all" noProof="0" dirty="0">
                <a:solidFill>
                  <a:schemeClr val="bg1"/>
                </a:solidFill>
                <a:latin typeface="AU Passata" pitchFamily="34" charset="0"/>
              </a:rPr>
              <a:t>Aarhus 
</a:t>
            </a:r>
            <a:r>
              <a:rPr lang="en-US" sz="1280" cap="all" noProof="0" dirty="0" err="1">
                <a:solidFill>
                  <a:schemeClr val="bg1"/>
                </a:solidFill>
                <a:latin typeface="AU Passata" pitchFamily="34" charset="0"/>
              </a:rPr>
              <a:t>UniversitY</a:t>
            </a:r>
            <a:endParaRPr lang="en-US" sz="1280" cap="all" noProof="0" dirty="0">
              <a:solidFill>
                <a:schemeClr val="bg1"/>
              </a:solidFill>
              <a:latin typeface="AU Passata" pitchFamily="34" charset="0"/>
            </a:endParaRPr>
          </a:p>
        </p:txBody>
      </p:sp>
      <p:sp>
        <p:nvSpPr>
          <p:cNvPr id="14" name="Pladsholder til tekst 2"/>
          <p:cNvSpPr txBox="1">
            <a:spLocks/>
          </p:cNvSpPr>
          <p:nvPr/>
        </p:nvSpPr>
        <p:spPr>
          <a:xfrm>
            <a:off x="408411" y="5994400"/>
            <a:ext cx="714939" cy="436365"/>
          </a:xfrm>
          <a:prstGeom prst="rect">
            <a:avLst/>
          </a:prstGeom>
        </p:spPr>
        <p:txBody>
          <a:bodyPr wrap="none" lIns="0" tIns="0" rIns="0" bIns="28793">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defRPr/>
            </a:pPr>
            <a:r>
              <a:rPr lang="da-DK" sz="2786" kern="0" dirty="0"/>
              <a:t>AU</a:t>
            </a:r>
          </a:p>
        </p:txBody>
      </p:sp>
      <p:sp>
        <p:nvSpPr>
          <p:cNvPr id="15" name="TextBox 17"/>
          <p:cNvSpPr txBox="1"/>
          <p:nvPr userDrawn="1"/>
        </p:nvSpPr>
        <p:spPr>
          <a:xfrm>
            <a:off x="-1974336" y="452967"/>
            <a:ext cx="1826208" cy="1231106"/>
          </a:xfrm>
          <a:prstGeom prst="rect">
            <a:avLst/>
          </a:prstGeom>
          <a:noFill/>
        </p:spPr>
        <p:txBody>
          <a:bodyPr lIns="0" tIns="0" rIns="0" bIns="0">
            <a:spAutoFit/>
          </a:bodyPr>
          <a:lstStyle/>
          <a:p>
            <a:pPr algn="r">
              <a:buFont typeface="AU Passata" pitchFamily="34" charset="0"/>
              <a:buNone/>
              <a:defRPr/>
            </a:pPr>
            <a:r>
              <a:rPr lang="da-DK" sz="1333" noProof="1">
                <a:solidFill>
                  <a:schemeClr val="tx1">
                    <a:lumMod val="75000"/>
                    <a:lumOff val="25000"/>
                  </a:schemeClr>
                </a:solidFill>
                <a:latin typeface="AU Passata" pitchFamily="34" charset="0"/>
              </a:rPr>
              <a:t>Overskrift én linje</a:t>
            </a:r>
            <a:br>
              <a:rPr lang="da-DK" sz="1333" noProof="1">
                <a:solidFill>
                  <a:schemeClr val="tx1">
                    <a:lumMod val="75000"/>
                    <a:lumOff val="25000"/>
                  </a:schemeClr>
                </a:solidFill>
                <a:latin typeface="AU Passata" pitchFamily="34" charset="0"/>
              </a:rPr>
            </a:br>
            <a:r>
              <a:rPr lang="da-DK" sz="1333" noProof="1">
                <a:solidFill>
                  <a:schemeClr val="tx1">
                    <a:lumMod val="75000"/>
                    <a:lumOff val="25000"/>
                  </a:schemeClr>
                </a:solidFill>
                <a:latin typeface="AU Passata" pitchFamily="34" charset="0"/>
              </a:rPr>
              <a:t>Bold eller Regular</a:t>
            </a:r>
          </a:p>
        </p:txBody>
      </p:sp>
      <p:sp>
        <p:nvSpPr>
          <p:cNvPr id="6" name="Title 5"/>
          <p:cNvSpPr>
            <a:spLocks noGrp="1"/>
          </p:cNvSpPr>
          <p:nvPr>
            <p:ph type="title"/>
          </p:nvPr>
        </p:nvSpPr>
        <p:spPr>
          <a:xfrm>
            <a:off x="469780" y="222251"/>
            <a:ext cx="11251385" cy="766176"/>
          </a:xfrm>
        </p:spPr>
        <p:txBody>
          <a:bodyPr/>
          <a:lstStyle>
            <a:lvl1pPr>
              <a:defRPr/>
            </a:lvl1pPr>
          </a:lstStyle>
          <a:p>
            <a:r>
              <a:rPr lang="da-DK" dirty="0"/>
              <a:t>Klik for at redigere i master</a:t>
            </a:r>
          </a:p>
        </p:txBody>
      </p:sp>
      <p:sp>
        <p:nvSpPr>
          <p:cNvPr id="4" name="Text Placeholder 3"/>
          <p:cNvSpPr>
            <a:spLocks noGrp="1"/>
          </p:cNvSpPr>
          <p:nvPr>
            <p:ph type="body" sz="quarter" idx="13"/>
          </p:nvPr>
        </p:nvSpPr>
        <p:spPr>
          <a:xfrm>
            <a:off x="462520" y="1532466"/>
            <a:ext cx="11262198" cy="3930651"/>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24167572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8" name="Rectangle 7"/>
          <p:cNvSpPr/>
          <p:nvPr userDrawn="1"/>
        </p:nvSpPr>
        <p:spPr>
          <a:xfrm>
            <a:off x="0" y="0"/>
            <a:ext cx="1218882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99" dirty="0"/>
          </a:p>
        </p:txBody>
      </p:sp>
    </p:spTree>
    <p:extLst>
      <p:ext uri="{BB962C8B-B14F-4D97-AF65-F5344CB8AC3E}">
        <p14:creationId xmlns:p14="http://schemas.microsoft.com/office/powerpoint/2010/main" val="30557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4" name="Title 1"/>
          <p:cNvSpPr>
            <a:spLocks noGrp="1"/>
          </p:cNvSpPr>
          <p:nvPr>
            <p:ph type="title"/>
          </p:nvPr>
        </p:nvSpPr>
        <p:spPr>
          <a:xfrm>
            <a:off x="315913" y="228627"/>
            <a:ext cx="11556000" cy="752101"/>
          </a:xfrm>
        </p:spPr>
        <p:txBody>
          <a:bodyPr anchor="t" anchorCtr="0"/>
          <a:lstStyle/>
          <a:p>
            <a:r>
              <a:rPr lang="en-GB" dirty="0"/>
              <a:t>Click to edit Master title style</a:t>
            </a:r>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a:p>
          <a:p>
            <a:pPr algn="r">
              <a:lnSpc>
                <a:spcPct val="100000"/>
              </a:lnSpc>
            </a:pPr>
            <a:r>
              <a:rPr lang="en-GB" sz="1000" noProof="1">
                <a:solidFill>
                  <a:schemeClr val="tx1">
                    <a:lumMod val="75000"/>
                    <a:lumOff val="25000"/>
                  </a:schemeClr>
                </a:solidFill>
              </a:rPr>
              <a:t>Light eller AU Passata Bold</a:t>
            </a:r>
            <a:endParaRPr lang="en-GB" sz="4799" dirty="0"/>
          </a:p>
        </p:txBody>
      </p:sp>
      <p:sp>
        <p:nvSpPr>
          <p:cNvPr id="9" name="Slide Number Placeholder 8"/>
          <p:cNvSpPr>
            <a:spLocks noGrp="1"/>
          </p:cNvSpPr>
          <p:nvPr>
            <p:ph type="sldNum" sz="quarter" idx="12"/>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03/05/2022</a:t>
            </a:fld>
            <a:r>
              <a:rPr lang="en-GB" dirty="0"/>
              <a:t>24/08/2021</a:t>
            </a:r>
          </a:p>
        </p:txBody>
      </p:sp>
      <p:sp>
        <p:nvSpPr>
          <p:cNvPr id="8" name="Footer Placeholder 7" hidden="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971285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65" userDrawn="1">
          <p15:clr>
            <a:srgbClr val="00000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_Headlines_1">
    <p:bg>
      <p:bgPr>
        <a:solidFill>
          <a:schemeClr val="bg2"/>
        </a:solidFill>
        <a:effectLst/>
      </p:bgPr>
    </p:bg>
    <p:spTree>
      <p:nvGrpSpPr>
        <p:cNvPr id="1" name=""/>
        <p:cNvGrpSpPr/>
        <p:nvPr/>
      </p:nvGrpSpPr>
      <p:grpSpPr>
        <a:xfrm>
          <a:off x="0" y="0"/>
          <a:ext cx="0" cy="0"/>
          <a:chOff x="0" y="0"/>
          <a:chExt cx="0" cy="0"/>
        </a:xfrm>
      </p:grpSpPr>
      <p:sp>
        <p:nvSpPr>
          <p:cNvPr id="3" name="SD_BGD_FrontPage"/>
          <p:cNvSpPr txBox="1">
            <a:spLocks noChangeArrowheads="1"/>
          </p:cNvSpPr>
          <p:nvPr userDrawn="1"/>
        </p:nvSpPr>
        <p:spPr bwMode="auto">
          <a:xfrm>
            <a:off x="3051438" y="5734050"/>
            <a:ext cx="8752254" cy="774700"/>
          </a:xfrm>
          <a:prstGeom prst="rect">
            <a:avLst/>
          </a:prstGeom>
          <a:noFill/>
          <a:ln w="9525" algn="ctr">
            <a:noFill/>
            <a:miter lim="800000"/>
            <a:headEnd/>
            <a:tailEnd/>
          </a:ln>
        </p:spPr>
        <p:txBody>
          <a:bodyPr lIns="0" tIns="0" rIns="0" bIns="0" anchor="b"/>
          <a:lstStyle/>
          <a:p>
            <a:pPr algn="r">
              <a:lnSpc>
                <a:spcPts val="5700"/>
              </a:lnSpc>
              <a:buFont typeface="AU Passata" pitchFamily="34" charset="0"/>
              <a:buNone/>
              <a:defRPr/>
            </a:pPr>
            <a:r>
              <a:rPr lang="da-DK" sz="5700">
                <a:solidFill>
                  <a:schemeClr val="tx2"/>
                </a:solidFill>
                <a:latin typeface="AU Peto" pitchFamily="82" charset="0"/>
              </a:rPr>
              <a:t> VERSITET</a:t>
            </a:r>
          </a:p>
        </p:txBody>
      </p:sp>
      <p:sp>
        <p:nvSpPr>
          <p:cNvPr id="4" name="bmkSekundærtLogo"/>
          <p:cNvSpPr>
            <a:spLocks noChangeAspect="1" noChangeArrowheads="1"/>
          </p:cNvSpPr>
          <p:nvPr/>
        </p:nvSpPr>
        <p:spPr bwMode="auto">
          <a:xfrm>
            <a:off x="383018" y="6307139"/>
            <a:ext cx="393597" cy="295275"/>
          </a:xfrm>
          <a:prstGeom prst="rect">
            <a:avLst/>
          </a:prstGeom>
          <a:solidFill>
            <a:schemeClr val="bg2"/>
          </a:solidFill>
          <a:ln w="1778" algn="ctr">
            <a:solidFill>
              <a:schemeClr val="bg2"/>
            </a:solidFill>
            <a:miter lim="800000"/>
            <a:headEnd/>
            <a:tailEnd/>
          </a:ln>
        </p:spPr>
        <p:txBody>
          <a:bodyPr anchor="ctr"/>
          <a:lstStyle/>
          <a:p>
            <a:pPr>
              <a:lnSpc>
                <a:spcPts val="3600"/>
              </a:lnSpc>
              <a:buFont typeface="AU Passata" pitchFamily="34" charset="0"/>
              <a:buNone/>
              <a:defRPr/>
            </a:pPr>
            <a:endParaRPr lang="da-DK" sz="4799">
              <a:solidFill>
                <a:schemeClr val="bg1"/>
              </a:solidFill>
            </a:endParaRPr>
          </a:p>
        </p:txBody>
      </p:sp>
      <p:sp>
        <p:nvSpPr>
          <p:cNvPr id="5" name="Rectangle 18"/>
          <p:cNvSpPr>
            <a:spLocks noChangeArrowheads="1"/>
          </p:cNvSpPr>
          <p:nvPr userDrawn="1"/>
        </p:nvSpPr>
        <p:spPr bwMode="auto">
          <a:xfrm>
            <a:off x="9882260" y="287339"/>
            <a:ext cx="1919317" cy="71437"/>
          </a:xfrm>
          <a:prstGeom prst="rect">
            <a:avLst/>
          </a:prstGeom>
          <a:solidFill>
            <a:schemeClr val="bg1"/>
          </a:solidFill>
          <a:ln w="9525">
            <a:noFill/>
            <a:miter lim="800000"/>
            <a:headEnd/>
            <a:tailEnd/>
          </a:ln>
        </p:spPr>
        <p:txBody>
          <a:bodyPr wrap="none" anchor="ctr"/>
          <a:lstStyle/>
          <a:p>
            <a:pPr>
              <a:lnSpc>
                <a:spcPts val="3600"/>
              </a:lnSpc>
              <a:buFont typeface="AU Passata" pitchFamily="34" charset="0"/>
              <a:buNone/>
              <a:defRPr/>
            </a:pPr>
            <a:endParaRPr lang="da-DK" sz="4799"/>
          </a:p>
        </p:txBody>
      </p:sp>
      <p:grpSp>
        <p:nvGrpSpPr>
          <p:cNvPr id="6" name="Group 23"/>
          <p:cNvGrpSpPr>
            <a:grpSpLocks noChangeAspect="1"/>
          </p:cNvGrpSpPr>
          <p:nvPr userDrawn="1"/>
        </p:nvGrpSpPr>
        <p:grpSpPr bwMode="auto">
          <a:xfrm>
            <a:off x="383018" y="287339"/>
            <a:ext cx="787195" cy="295275"/>
            <a:chOff x="454" y="227"/>
            <a:chExt cx="384" cy="192"/>
          </a:xfrm>
        </p:grpSpPr>
        <p:sp>
          <p:nvSpPr>
            <p:cNvPr id="7" name="Freeform 24"/>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1"/>
            </a:solidFill>
            <a:ln w="9525">
              <a:noFill/>
              <a:round/>
              <a:headEnd/>
              <a:tailEnd/>
            </a:ln>
          </p:spPr>
          <p:txBody>
            <a:bodyPr/>
            <a:lstStyle/>
            <a:p>
              <a:pPr>
                <a:defRPr/>
              </a:pPr>
              <a:endParaRPr lang="da-DK" sz="4799"/>
            </a:p>
          </p:txBody>
        </p:sp>
        <p:sp>
          <p:nvSpPr>
            <p:cNvPr id="8" name="Freeform 25"/>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1"/>
            </a:solidFill>
            <a:ln w="9525">
              <a:noFill/>
              <a:round/>
              <a:headEnd/>
              <a:tailEnd/>
            </a:ln>
          </p:spPr>
          <p:txBody>
            <a:bodyPr/>
            <a:lstStyle/>
            <a:p>
              <a:pPr>
                <a:defRPr/>
              </a:pPr>
              <a:endParaRPr lang="da-DK" sz="4799"/>
            </a:p>
          </p:txBody>
        </p:sp>
      </p:grpSp>
      <p:sp>
        <p:nvSpPr>
          <p:cNvPr id="9" name="bmkADName"/>
          <p:cNvSpPr txBox="1">
            <a:spLocks noChangeArrowheads="1"/>
          </p:cNvSpPr>
          <p:nvPr userDrawn="1"/>
        </p:nvSpPr>
        <p:spPr bwMode="auto">
          <a:xfrm>
            <a:off x="383018" y="2508250"/>
            <a:ext cx="11416442" cy="261938"/>
          </a:xfrm>
          <a:prstGeom prst="rect">
            <a:avLst/>
          </a:prstGeom>
          <a:noFill/>
          <a:ln w="1778" algn="ctr">
            <a:noFill/>
            <a:miter lim="800000"/>
            <a:headEnd/>
            <a:tailEnd/>
          </a:ln>
          <a:effectLst/>
        </p:spPr>
        <p:txBody>
          <a:bodyPr lIns="0" tIns="0" rIns="0" bIns="0"/>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eaLnBrk="1" hangingPunct="1">
              <a:lnSpc>
                <a:spcPct val="92000"/>
              </a:lnSpc>
              <a:defRPr/>
            </a:pPr>
            <a:endParaRPr lang="da-DK" sz="2000" smtClean="0">
              <a:solidFill>
                <a:schemeClr val="accent1"/>
              </a:solidFill>
            </a:endParaRPr>
          </a:p>
        </p:txBody>
      </p:sp>
      <p:sp>
        <p:nvSpPr>
          <p:cNvPr id="10" name="bmkADPosition"/>
          <p:cNvSpPr txBox="1">
            <a:spLocks noChangeArrowheads="1"/>
          </p:cNvSpPr>
          <p:nvPr userDrawn="1"/>
        </p:nvSpPr>
        <p:spPr bwMode="auto">
          <a:xfrm>
            <a:off x="383018" y="2786064"/>
            <a:ext cx="11416442" cy="261937"/>
          </a:xfrm>
          <a:prstGeom prst="rect">
            <a:avLst/>
          </a:prstGeom>
          <a:noFill/>
          <a:ln w="1778" algn="ctr">
            <a:noFill/>
            <a:miter lim="800000"/>
            <a:headEnd/>
            <a:tailEnd/>
          </a:ln>
          <a:effectLst/>
        </p:spPr>
        <p:txBody>
          <a:bodyPr lIns="0" tIns="0" rIns="0" bIns="0"/>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eaLnBrk="1" hangingPunct="1">
              <a:lnSpc>
                <a:spcPct val="92000"/>
              </a:lnSpc>
              <a:defRPr/>
            </a:pPr>
            <a:endParaRPr lang="da-DK" sz="2000" smtClean="0">
              <a:solidFill>
                <a:schemeClr val="accent1"/>
              </a:solidFill>
            </a:endParaRPr>
          </a:p>
        </p:txBody>
      </p:sp>
      <p:sp>
        <p:nvSpPr>
          <p:cNvPr id="11" name="bmkOffParent01"/>
          <p:cNvSpPr txBox="1">
            <a:spLocks noChangeArrowheads="1"/>
          </p:cNvSpPr>
          <p:nvPr userDrawn="1"/>
        </p:nvSpPr>
        <p:spPr bwMode="auto">
          <a:xfrm>
            <a:off x="1396637"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1"/>
                </a:solidFill>
              </a:rPr>
              <a:t>AARHUS</a:t>
            </a:r>
          </a:p>
          <a:p>
            <a:pPr>
              <a:lnSpc>
                <a:spcPts val="1300"/>
              </a:lnSpc>
              <a:buFont typeface="AU Passata" pitchFamily="34" charset="0"/>
              <a:buNone/>
              <a:defRPr/>
            </a:pPr>
            <a:r>
              <a:rPr lang="en-US" sz="1100" cap="all">
                <a:solidFill>
                  <a:schemeClr val="bg1"/>
                </a:solidFill>
              </a:rPr>
              <a:t>UNIVERSITET</a:t>
            </a:r>
            <a:endParaRPr lang="en-US" sz="1100" cap="all" dirty="0">
              <a:solidFill>
                <a:schemeClr val="bg1"/>
              </a:solidFill>
            </a:endParaRPr>
          </a:p>
        </p:txBody>
      </p:sp>
      <p:sp>
        <p:nvSpPr>
          <p:cNvPr id="12" name="bmkOffUnitName01"/>
          <p:cNvSpPr txBox="1">
            <a:spLocks noChangeArrowheads="1"/>
          </p:cNvSpPr>
          <p:nvPr userDrawn="1"/>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1"/>
              </a:solidFill>
            </a:endParaRPr>
          </a:p>
        </p:txBody>
      </p:sp>
      <p:sp>
        <p:nvSpPr>
          <p:cNvPr id="13" name="bmkFld2Date"/>
          <p:cNvSpPr txBox="1">
            <a:spLocks noChangeArrowheads="1"/>
          </p:cNvSpPr>
          <p:nvPr userDrawn="1"/>
        </p:nvSpPr>
        <p:spPr bwMode="auto">
          <a:xfrm>
            <a:off x="9880144" y="457201"/>
            <a:ext cx="1919316" cy="144463"/>
          </a:xfrm>
          <a:prstGeom prst="rect">
            <a:avLst/>
          </a:prstGeom>
          <a:noFill/>
          <a:ln w="1778" algn="ctr">
            <a:noFill/>
            <a:miter lim="800000"/>
            <a:headEnd/>
            <a:tailEnd/>
          </a:ln>
          <a:effectLst/>
        </p:spPr>
        <p:txBody>
          <a:bodyPr lIns="0" tIns="0" rIns="0" bIns="0" anchor="b"/>
          <a:lstStyle>
            <a:lvl1pPr eaLnBrk="0" hangingPunct="0">
              <a:defRPr sz="3600">
                <a:solidFill>
                  <a:schemeClr val="tx1"/>
                </a:solidFill>
                <a:latin typeface="AU Passata" panose="020B0503030502030804" pitchFamily="34" charset="0"/>
              </a:defRPr>
            </a:lvl1pPr>
            <a:lvl2pPr marL="742950" indent="-285750" eaLnBrk="0" hangingPunct="0">
              <a:defRPr sz="3600">
                <a:solidFill>
                  <a:schemeClr val="tx1"/>
                </a:solidFill>
                <a:latin typeface="AU Passata" panose="020B0503030502030804" pitchFamily="34" charset="0"/>
              </a:defRPr>
            </a:lvl2pPr>
            <a:lvl3pPr marL="1143000" indent="-228600" eaLnBrk="0" hangingPunct="0">
              <a:defRPr sz="3600">
                <a:solidFill>
                  <a:schemeClr val="tx1"/>
                </a:solidFill>
                <a:latin typeface="AU Passata" panose="020B0503030502030804" pitchFamily="34" charset="0"/>
              </a:defRPr>
            </a:lvl3pPr>
            <a:lvl4pPr marL="1600200" indent="-228600" eaLnBrk="0" hangingPunct="0">
              <a:defRPr sz="3600">
                <a:solidFill>
                  <a:schemeClr val="tx1"/>
                </a:solidFill>
                <a:latin typeface="AU Passata" panose="020B0503030502030804" pitchFamily="34" charset="0"/>
              </a:defRPr>
            </a:lvl4pPr>
            <a:lvl5pPr marL="2057400" indent="-228600" eaLnBrk="0" hangingPunct="0">
              <a:defRPr sz="3600">
                <a:solidFill>
                  <a:schemeClr val="tx1"/>
                </a:solidFill>
                <a:latin typeface="AU Passata" panose="020B0503030502030804" pitchFamily="34" charset="0"/>
              </a:defRPr>
            </a:lvl5pPr>
            <a:lvl6pPr marL="2514600" indent="-228600" eaLnBrk="0" fontAlgn="base" hangingPunct="0">
              <a:spcBef>
                <a:spcPct val="0"/>
              </a:spcBef>
              <a:spcAft>
                <a:spcPct val="0"/>
              </a:spcAft>
              <a:defRPr sz="3600">
                <a:solidFill>
                  <a:schemeClr val="tx1"/>
                </a:solidFill>
                <a:latin typeface="AU Passata" panose="020B0503030502030804" pitchFamily="34" charset="0"/>
              </a:defRPr>
            </a:lvl6pPr>
            <a:lvl7pPr marL="2971800" indent="-228600" eaLnBrk="0" fontAlgn="base" hangingPunct="0">
              <a:spcBef>
                <a:spcPct val="0"/>
              </a:spcBef>
              <a:spcAft>
                <a:spcPct val="0"/>
              </a:spcAft>
              <a:defRPr sz="3600">
                <a:solidFill>
                  <a:schemeClr val="tx1"/>
                </a:solidFill>
                <a:latin typeface="AU Passata" panose="020B0503030502030804" pitchFamily="34" charset="0"/>
              </a:defRPr>
            </a:lvl7pPr>
            <a:lvl8pPr marL="3429000" indent="-228600" eaLnBrk="0" fontAlgn="base" hangingPunct="0">
              <a:spcBef>
                <a:spcPct val="0"/>
              </a:spcBef>
              <a:spcAft>
                <a:spcPct val="0"/>
              </a:spcAft>
              <a:defRPr sz="3600">
                <a:solidFill>
                  <a:schemeClr val="tx1"/>
                </a:solidFill>
                <a:latin typeface="AU Passata" panose="020B0503030502030804" pitchFamily="34" charset="0"/>
              </a:defRPr>
            </a:lvl8pPr>
            <a:lvl9pPr marL="3886200" indent="-228600" eaLnBrk="0" fontAlgn="base" hangingPunct="0">
              <a:spcBef>
                <a:spcPct val="0"/>
              </a:spcBef>
              <a:spcAft>
                <a:spcPct val="0"/>
              </a:spcAft>
              <a:defRPr sz="3600">
                <a:solidFill>
                  <a:schemeClr val="tx1"/>
                </a:solidFill>
                <a:latin typeface="AU Passata" panose="020B0503030502030804" pitchFamily="34" charset="0"/>
              </a:defRPr>
            </a:lvl9pPr>
          </a:lstStyle>
          <a:p>
            <a:pPr algn="r" eaLnBrk="1" hangingPunct="1">
              <a:lnSpc>
                <a:spcPts val="1200"/>
              </a:lnSpc>
              <a:buFont typeface="AU Passata" panose="020B0503030502030804" pitchFamily="34" charset="0"/>
              <a:buNone/>
            </a:pPr>
            <a:r>
              <a:rPr lang="en-US" altLang="da-DK" sz="1100">
                <a:solidFill>
                  <a:schemeClr val="bg1"/>
                </a:solidFill>
              </a:rPr>
              <a:t>Marts 2015</a:t>
            </a:r>
          </a:p>
        </p:txBody>
      </p:sp>
      <p:sp>
        <p:nvSpPr>
          <p:cNvPr id="14" name="SD_FGD_FrontPage"/>
          <p:cNvSpPr txBox="1">
            <a:spLocks noChangeArrowheads="1"/>
          </p:cNvSpPr>
          <p:nvPr userDrawn="1"/>
        </p:nvSpPr>
        <p:spPr bwMode="auto">
          <a:xfrm>
            <a:off x="3051438" y="5734050"/>
            <a:ext cx="8752254" cy="774700"/>
          </a:xfrm>
          <a:prstGeom prst="rect">
            <a:avLst/>
          </a:prstGeom>
          <a:noFill/>
          <a:ln w="9525" algn="ctr">
            <a:noFill/>
            <a:miter lim="800000"/>
            <a:headEnd/>
            <a:tailEnd/>
          </a:ln>
        </p:spPr>
        <p:txBody>
          <a:bodyPr lIns="0" tIns="0" rIns="0" bIns="0" anchor="b"/>
          <a:lstStyle/>
          <a:p>
            <a:pPr algn="r">
              <a:lnSpc>
                <a:spcPts val="5700"/>
              </a:lnSpc>
              <a:buFont typeface="AU Passata" pitchFamily="34" charset="0"/>
              <a:buNone/>
              <a:defRPr/>
            </a:pPr>
            <a:r>
              <a:rPr lang="da-DK" sz="5700">
                <a:solidFill>
                  <a:schemeClr val="accent1"/>
                </a:solidFill>
                <a:latin typeface="AU Peto" pitchFamily="82" charset="0"/>
              </a:rPr>
              <a:t>UNI      </a:t>
            </a:r>
          </a:p>
        </p:txBody>
      </p:sp>
      <p:grpSp>
        <p:nvGrpSpPr>
          <p:cNvPr id="15" name="grpAuthor" hidden="1"/>
          <p:cNvGrpSpPr>
            <a:grpSpLocks/>
          </p:cNvGrpSpPr>
          <p:nvPr userDrawn="1"/>
        </p:nvGrpSpPr>
        <p:grpSpPr bwMode="auto">
          <a:xfrm>
            <a:off x="6043626" y="6156326"/>
            <a:ext cx="5757951" cy="487363"/>
            <a:chOff x="4533900" y="6156000"/>
            <a:chExt cx="4319588" cy="487710"/>
          </a:xfrm>
        </p:grpSpPr>
        <p:sp>
          <p:nvSpPr>
            <p:cNvPr id="16" name="Line 49" hidden="1"/>
            <p:cNvSpPr>
              <a:spLocks noChangeShapeType="1"/>
            </p:cNvSpPr>
            <p:nvPr userDrawn="1"/>
          </p:nvSpPr>
          <p:spPr bwMode="auto">
            <a:xfrm>
              <a:off x="4533900" y="6156000"/>
              <a:ext cx="2698750" cy="0"/>
            </a:xfrm>
            <a:prstGeom prst="line">
              <a:avLst/>
            </a:prstGeom>
            <a:noFill/>
            <a:ln w="3175">
              <a:solidFill>
                <a:schemeClr val="accent1"/>
              </a:solidFill>
              <a:round/>
              <a:headEnd/>
              <a:tailEnd/>
            </a:ln>
          </p:spPr>
          <p:txBody>
            <a:bodyPr/>
            <a:lstStyle/>
            <a:p>
              <a:pPr>
                <a:defRPr/>
              </a:pPr>
              <a:endParaRPr lang="da-DK" sz="4799"/>
            </a:p>
          </p:txBody>
        </p:sp>
        <p:sp>
          <p:nvSpPr>
            <p:cNvPr id="17" name="Line 50" hidden="1"/>
            <p:cNvSpPr>
              <a:spLocks noChangeShapeType="1"/>
            </p:cNvSpPr>
            <p:nvPr userDrawn="1"/>
          </p:nvSpPr>
          <p:spPr bwMode="auto">
            <a:xfrm>
              <a:off x="7413625" y="6156000"/>
              <a:ext cx="1439863" cy="0"/>
            </a:xfrm>
            <a:prstGeom prst="line">
              <a:avLst/>
            </a:prstGeom>
            <a:noFill/>
            <a:ln w="3175">
              <a:solidFill>
                <a:schemeClr val="accent1"/>
              </a:solidFill>
              <a:round/>
              <a:headEnd/>
              <a:tailEnd/>
            </a:ln>
          </p:spPr>
          <p:txBody>
            <a:bodyPr/>
            <a:lstStyle/>
            <a:p>
              <a:pPr>
                <a:defRPr/>
              </a:pPr>
              <a:endParaRPr lang="da-DK" sz="4799"/>
            </a:p>
          </p:txBody>
        </p:sp>
        <p:sp>
          <p:nvSpPr>
            <p:cNvPr id="18" name="bmkFldPresentationTitle02" hidden="1"/>
            <p:cNvSpPr txBox="1">
              <a:spLocks noChangeArrowheads="1"/>
            </p:cNvSpPr>
            <p:nvPr userDrawn="1"/>
          </p:nvSpPr>
          <p:spPr bwMode="auto">
            <a:xfrm>
              <a:off x="4533900" y="6322807"/>
              <a:ext cx="2698750" cy="144565"/>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1"/>
                  </a:solidFill>
                </a:rPr>
                <a:t>Titel på præsentation</a:t>
              </a:r>
              <a:endParaRPr lang="en-US" sz="1100" cap="all" dirty="0">
                <a:solidFill>
                  <a:schemeClr val="bg1"/>
                </a:solidFill>
              </a:endParaRPr>
            </a:p>
          </p:txBody>
        </p:sp>
        <p:sp>
          <p:nvSpPr>
            <p:cNvPr id="19" name="bmkADName05" hidden="1"/>
            <p:cNvSpPr txBox="1">
              <a:spLocks noChangeArrowheads="1"/>
            </p:cNvSpPr>
            <p:nvPr userDrawn="1"/>
          </p:nvSpPr>
          <p:spPr bwMode="auto">
            <a:xfrm>
              <a:off x="4535488" y="6499144"/>
              <a:ext cx="2698750" cy="144566"/>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en-US" sz="1100" cap="all">
                  <a:solidFill>
                    <a:schemeClr val="bg1"/>
                  </a:solidFill>
                </a:rPr>
                <a:t>Navn Navnesen</a:t>
              </a:r>
              <a:endParaRPr lang="en-US" sz="1100" cap="all" dirty="0">
                <a:solidFill>
                  <a:schemeClr val="bg1"/>
                </a:solidFill>
              </a:endParaRPr>
            </a:p>
          </p:txBody>
        </p:sp>
        <p:sp>
          <p:nvSpPr>
            <p:cNvPr id="20" name="bmkFld3Date" hidden="1"/>
            <p:cNvSpPr txBox="1">
              <a:spLocks noChangeArrowheads="1"/>
            </p:cNvSpPr>
            <p:nvPr userDrawn="1"/>
          </p:nvSpPr>
          <p:spPr bwMode="auto">
            <a:xfrm>
              <a:off x="7413625" y="6324395"/>
              <a:ext cx="1439863" cy="144566"/>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1"/>
                  </a:solidFill>
                </a:rPr>
                <a:t>1. september 2011</a:t>
              </a:r>
              <a:endParaRPr lang="da-DK" sz="1100" cap="all" dirty="0">
                <a:solidFill>
                  <a:schemeClr val="bg1"/>
                </a:solidFill>
              </a:endParaRPr>
            </a:p>
          </p:txBody>
        </p:sp>
      </p:grpSp>
      <p:sp>
        <p:nvSpPr>
          <p:cNvPr id="34819" name="bmkFldPresentationTitle04"/>
          <p:cNvSpPr>
            <a:spLocks noGrp="1" noChangeArrowheads="1"/>
          </p:cNvSpPr>
          <p:nvPr>
            <p:ph type="ctrTitle"/>
          </p:nvPr>
        </p:nvSpPr>
        <p:spPr>
          <a:xfrm>
            <a:off x="383018" y="1776680"/>
            <a:ext cx="11416442" cy="1021818"/>
          </a:xfrm>
        </p:spPr>
        <p:txBody>
          <a:bodyPr>
            <a:spAutoFit/>
          </a:bodyPr>
          <a:lstStyle>
            <a:lvl1pPr>
              <a:defRPr baseline="0" smtClean="0">
                <a:solidFill>
                  <a:schemeClr val="bg1"/>
                </a:solidFill>
              </a:defRPr>
            </a:lvl1pPr>
          </a:lstStyle>
          <a:p>
            <a:r>
              <a:rPr lang="da-DK" smtClean="0"/>
              <a:t>Klik for at redigere titeltypografi i masteren</a:t>
            </a:r>
            <a:endParaRPr lang="da-DK" dirty="0" smtClean="0"/>
          </a:p>
        </p:txBody>
      </p:sp>
      <p:sp>
        <p:nvSpPr>
          <p:cNvPr id="21" name="Rectangle 6"/>
          <p:cNvSpPr>
            <a:spLocks noGrp="1" noChangeArrowheads="1"/>
          </p:cNvSpPr>
          <p:nvPr>
            <p:ph type="sldNum" sz="quarter" idx="10"/>
          </p:nvPr>
        </p:nvSpPr>
        <p:spPr bwMode="auto">
          <a:xfrm>
            <a:off x="3406947" y="6453188"/>
            <a:ext cx="539610" cy="144462"/>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ct val="102000"/>
              </a:lnSpc>
              <a:defRPr sz="900">
                <a:solidFill>
                  <a:schemeClr val="bg2"/>
                </a:solidFill>
              </a:defRPr>
            </a:lvl1pPr>
          </a:lstStyle>
          <a:p>
            <a:fld id="{4FD98F95-ED67-4ED2-B507-2AD81396FB60}" type="slidenum">
              <a:rPr lang="da-DK" altLang="da-DK"/>
              <a:pPr/>
              <a:t>‹nr.›</a:t>
            </a:fld>
            <a:endParaRPr lang="da-DK" altLang="da-DK"/>
          </a:p>
        </p:txBody>
      </p:sp>
    </p:spTree>
    <p:extLst>
      <p:ext uri="{BB962C8B-B14F-4D97-AF65-F5344CB8AC3E}">
        <p14:creationId xmlns:p14="http://schemas.microsoft.com/office/powerpoint/2010/main" val="1040035541"/>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Content_Headlines_1">
    <p:spTree>
      <p:nvGrpSpPr>
        <p:cNvPr id="1" name=""/>
        <p:cNvGrpSpPr/>
        <p:nvPr/>
      </p:nvGrpSpPr>
      <p:grpSpPr>
        <a:xfrm>
          <a:off x="0" y="0"/>
          <a:ext cx="0" cy="0"/>
          <a:chOff x="0" y="0"/>
          <a:chExt cx="0" cy="0"/>
        </a:xfrm>
      </p:grpSpPr>
      <p:grpSp>
        <p:nvGrpSpPr>
          <p:cNvPr id="4" name="Group 21"/>
          <p:cNvGrpSpPr>
            <a:grpSpLocks noChangeAspect="1"/>
          </p:cNvGrpSpPr>
          <p:nvPr/>
        </p:nvGrpSpPr>
        <p:grpSpPr bwMode="auto">
          <a:xfrm>
            <a:off x="383018" y="287339"/>
            <a:ext cx="787195" cy="295275"/>
            <a:chOff x="454" y="227"/>
            <a:chExt cx="384" cy="192"/>
          </a:xfrm>
        </p:grpSpPr>
        <p:sp>
          <p:nvSpPr>
            <p:cNvPr id="5"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6"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7"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8"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9"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eaLnBrk="1" hangingPunct="1">
              <a:lnSpc>
                <a:spcPts val="1200"/>
              </a:lnSpc>
              <a:defRPr/>
            </a:pPr>
            <a:endParaRPr lang="da-DK" sz="1100" smtClean="0">
              <a:solidFill>
                <a:schemeClr val="bg2"/>
              </a:solidFill>
            </a:endParaRPr>
          </a:p>
        </p:txBody>
      </p:sp>
      <p:sp>
        <p:nvSpPr>
          <p:cNvPr id="10"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eaLnBrk="1" hangingPunct="1">
              <a:lnSpc>
                <a:spcPts val="1200"/>
              </a:lnSpc>
              <a:defRPr/>
            </a:pPr>
            <a:endParaRPr lang="da-DK" sz="1100" smtClean="0">
              <a:solidFill>
                <a:schemeClr val="bg2"/>
              </a:solidFill>
            </a:endParaRPr>
          </a:p>
        </p:txBody>
      </p:sp>
      <p:sp>
        <p:nvSpPr>
          <p:cNvPr id="11"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2" name="Title 1"/>
          <p:cNvSpPr>
            <a:spLocks noGrp="1"/>
          </p:cNvSpPr>
          <p:nvPr>
            <p:ph type="title"/>
          </p:nvPr>
        </p:nvSpPr>
        <p:spPr>
          <a:xfrm>
            <a:off x="383018" y="1187451"/>
            <a:ext cx="11416442" cy="510909"/>
          </a:xfrm>
        </p:spPr>
        <p:txBody>
          <a:bodyPr>
            <a:spAutoFit/>
          </a:bodyPr>
          <a:lstStyle/>
          <a:p>
            <a:r>
              <a:rPr lang="en-US" dirty="0" smtClean="0"/>
              <a:t>Click to edit Master title style</a:t>
            </a:r>
            <a:endParaRPr lang="da-DK"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Tree>
    <p:extLst>
      <p:ext uri="{BB962C8B-B14F-4D97-AF65-F5344CB8AC3E}">
        <p14:creationId xmlns:p14="http://schemas.microsoft.com/office/powerpoint/2010/main" val="2301692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_Headlines_1">
    <p:spTree>
      <p:nvGrpSpPr>
        <p:cNvPr id="1" name=""/>
        <p:cNvGrpSpPr/>
        <p:nvPr/>
      </p:nvGrpSpPr>
      <p:grpSpPr>
        <a:xfrm>
          <a:off x="0" y="0"/>
          <a:ext cx="0" cy="0"/>
          <a:chOff x="0" y="0"/>
          <a:chExt cx="0" cy="0"/>
        </a:xfrm>
      </p:grpSpPr>
      <p:grpSp>
        <p:nvGrpSpPr>
          <p:cNvPr id="5" name="Group 21"/>
          <p:cNvGrpSpPr>
            <a:grpSpLocks noChangeAspect="1"/>
          </p:cNvGrpSpPr>
          <p:nvPr/>
        </p:nvGrpSpPr>
        <p:grpSpPr bwMode="auto">
          <a:xfrm>
            <a:off x="383018" y="287339"/>
            <a:ext cx="787195" cy="295275"/>
            <a:chOff x="454" y="227"/>
            <a:chExt cx="384" cy="192"/>
          </a:xfrm>
        </p:grpSpPr>
        <p:sp>
          <p:nvSpPr>
            <p:cNvPr id="6"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7"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8"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9"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10" name="bmkFldDate"/>
          <p:cNvSpPr txBox="1">
            <a:spLocks noChangeArrowheads="1"/>
          </p:cNvSpPr>
          <p:nvPr/>
        </p:nvSpPr>
        <p:spPr bwMode="auto">
          <a:xfrm>
            <a:off x="9882260" y="6324601"/>
            <a:ext cx="1919317" cy="144463"/>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eaLnBrk="1" hangingPunct="1">
              <a:lnSpc>
                <a:spcPts val="1200"/>
              </a:lnSpc>
              <a:defRPr/>
            </a:pPr>
            <a:endParaRPr lang="da-DK" sz="1100" smtClean="0">
              <a:solidFill>
                <a:schemeClr val="bg2"/>
              </a:solidFill>
            </a:endParaRPr>
          </a:p>
        </p:txBody>
      </p:sp>
      <p:sp>
        <p:nvSpPr>
          <p:cNvPr id="11" name="Line 50"/>
          <p:cNvSpPr>
            <a:spLocks noChangeShapeType="1"/>
          </p:cNvSpPr>
          <p:nvPr/>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2"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2" name="Title 1"/>
          <p:cNvSpPr>
            <a:spLocks noGrp="1"/>
          </p:cNvSpPr>
          <p:nvPr>
            <p:ph type="title"/>
          </p:nvPr>
        </p:nvSpPr>
        <p:spPr>
          <a:xfrm>
            <a:off x="383018" y="1187451"/>
            <a:ext cx="11416442" cy="510909"/>
          </a:xfrm>
        </p:spPr>
        <p:txBody>
          <a:bodyPr>
            <a:spAutoFit/>
          </a:bodyPr>
          <a:lstStyle/>
          <a:p>
            <a:r>
              <a:rPr lang="en-US" dirty="0" smtClean="0"/>
              <a:t>Click to edit Master title style</a:t>
            </a:r>
            <a:endParaRPr lang="da-DK" dirty="0"/>
          </a:p>
        </p:txBody>
      </p:sp>
      <p:sp>
        <p:nvSpPr>
          <p:cNvPr id="3" name="Content Placeholder 2"/>
          <p:cNvSpPr>
            <a:spLocks noGrp="1"/>
          </p:cNvSpPr>
          <p:nvPr>
            <p:ph sz="half" idx="1"/>
          </p:nvPr>
        </p:nvSpPr>
        <p:spPr>
          <a:xfrm>
            <a:off x="383018" y="1916114"/>
            <a:ext cx="5605589"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6191754" y="1916114"/>
            <a:ext cx="5607706" cy="3995737"/>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13" name="Rectangle 6"/>
          <p:cNvSpPr>
            <a:spLocks noGrp="1" noChangeArrowheads="1"/>
          </p:cNvSpPr>
          <p:nvPr>
            <p:ph type="sldNum" sz="quarter" idx="10"/>
          </p:nvPr>
        </p:nvSpPr>
        <p:spPr bwMode="auto">
          <a:xfrm>
            <a:off x="9884376" y="6499226"/>
            <a:ext cx="1919316" cy="144463"/>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ts val="1200"/>
              </a:lnSpc>
              <a:defRPr sz="1100">
                <a:solidFill>
                  <a:schemeClr val="bg2"/>
                </a:solidFill>
              </a:defRPr>
            </a:lvl1pPr>
          </a:lstStyle>
          <a:p>
            <a:fld id="{83F882D9-154D-4362-B5F2-4507CEBE31C5}" type="slidenum">
              <a:rPr lang="da-DK" altLang="da-DK"/>
              <a:pPr/>
              <a:t>‹nr.›</a:t>
            </a:fld>
            <a:endParaRPr lang="da-DK" altLang="da-DK"/>
          </a:p>
        </p:txBody>
      </p:sp>
    </p:spTree>
    <p:extLst>
      <p:ext uri="{BB962C8B-B14F-4D97-AF65-F5344CB8AC3E}">
        <p14:creationId xmlns:p14="http://schemas.microsoft.com/office/powerpoint/2010/main" val="1483565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_Headlines_1">
    <p:spTree>
      <p:nvGrpSpPr>
        <p:cNvPr id="1" name=""/>
        <p:cNvGrpSpPr/>
        <p:nvPr/>
      </p:nvGrpSpPr>
      <p:grpSpPr>
        <a:xfrm>
          <a:off x="0" y="0"/>
          <a:ext cx="0" cy="0"/>
          <a:chOff x="0" y="0"/>
          <a:chExt cx="0" cy="0"/>
        </a:xfrm>
      </p:grpSpPr>
      <p:grpSp>
        <p:nvGrpSpPr>
          <p:cNvPr id="3" name="Group 21"/>
          <p:cNvGrpSpPr>
            <a:grpSpLocks noChangeAspect="1"/>
          </p:cNvGrpSpPr>
          <p:nvPr/>
        </p:nvGrpSpPr>
        <p:grpSpPr bwMode="auto">
          <a:xfrm>
            <a:off x="383018" y="287339"/>
            <a:ext cx="787195" cy="295275"/>
            <a:chOff x="454" y="227"/>
            <a:chExt cx="384" cy="192"/>
          </a:xfrm>
        </p:grpSpPr>
        <p:sp>
          <p:nvSpPr>
            <p:cNvPr id="4"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5"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6"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7"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8"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Titel på præsentation</a:t>
            </a:r>
            <a:endParaRPr lang="en-US" sz="1100" cap="all" dirty="0">
              <a:solidFill>
                <a:schemeClr val="bg2"/>
              </a:solidFill>
            </a:endParaRPr>
          </a:p>
        </p:txBody>
      </p:sp>
      <p:sp>
        <p:nvSpPr>
          <p:cNvPr id="9"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en-US" sz="1100" cap="all">
                <a:solidFill>
                  <a:schemeClr val="bg2"/>
                </a:solidFill>
              </a:rPr>
              <a:t>Navn Navnesen</a:t>
            </a:r>
            <a:endParaRPr lang="en-US" sz="1100" cap="all" dirty="0">
              <a:solidFill>
                <a:schemeClr val="bg2"/>
              </a:solidFill>
            </a:endParaRPr>
          </a:p>
        </p:txBody>
      </p:sp>
      <p:sp>
        <p:nvSpPr>
          <p:cNvPr id="10" name="bmkFldDate"/>
          <p:cNvSpPr txBox="1">
            <a:spLocks noChangeArrowheads="1"/>
          </p:cNvSpPr>
          <p:nvPr/>
        </p:nvSpPr>
        <p:spPr bwMode="auto">
          <a:xfrm>
            <a:off x="9882260" y="6324601"/>
            <a:ext cx="1919317"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1. september 2011</a:t>
            </a:r>
            <a:endParaRPr lang="da-DK" sz="1100" cap="all" dirty="0">
              <a:solidFill>
                <a:schemeClr val="bg2"/>
              </a:solidFill>
            </a:endParaRPr>
          </a:p>
        </p:txBody>
      </p:sp>
      <p:sp>
        <p:nvSpPr>
          <p:cNvPr id="11" name="Line 49"/>
          <p:cNvSpPr>
            <a:spLocks noChangeShapeType="1"/>
          </p:cNvSpPr>
          <p:nvPr/>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2" name="Line 50"/>
          <p:cNvSpPr>
            <a:spLocks noChangeShapeType="1"/>
          </p:cNvSpPr>
          <p:nvPr/>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3"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14" name="Line 13"/>
          <p:cNvSpPr>
            <a:spLocks noChangeShapeType="1"/>
          </p:cNvSpPr>
          <p:nvPr userDrawn="1"/>
        </p:nvSpPr>
        <p:spPr bwMode="auto">
          <a:xfrm>
            <a:off x="383018" y="1774825"/>
            <a:ext cx="1870646" cy="0"/>
          </a:xfrm>
          <a:prstGeom prst="line">
            <a:avLst/>
          </a:prstGeom>
          <a:noFill/>
          <a:ln w="3175">
            <a:solidFill>
              <a:schemeClr val="bg2"/>
            </a:solidFill>
            <a:round/>
            <a:headEnd/>
            <a:tailEnd/>
          </a:ln>
        </p:spPr>
        <p:txBody>
          <a:bodyPr/>
          <a:lstStyle/>
          <a:p>
            <a:pPr>
              <a:defRPr/>
            </a:pPr>
            <a:endParaRPr lang="da-DK" sz="4799"/>
          </a:p>
        </p:txBody>
      </p:sp>
      <p:sp>
        <p:nvSpPr>
          <p:cNvPr id="15" name="Line 49"/>
          <p:cNvSpPr>
            <a:spLocks noChangeShapeType="1"/>
          </p:cNvSpPr>
          <p:nvPr userDrawn="1"/>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6" name="Line 50"/>
          <p:cNvSpPr>
            <a:spLocks noChangeShapeType="1"/>
          </p:cNvSpPr>
          <p:nvPr userDrawn="1"/>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2" name="Title 1"/>
          <p:cNvSpPr>
            <a:spLocks noGrp="1"/>
          </p:cNvSpPr>
          <p:nvPr>
            <p:ph type="title"/>
          </p:nvPr>
        </p:nvSpPr>
        <p:spPr>
          <a:xfrm>
            <a:off x="383018" y="1187451"/>
            <a:ext cx="11416442" cy="510909"/>
          </a:xfrm>
        </p:spPr>
        <p:txBody>
          <a:bodyPr>
            <a:spAutoFit/>
          </a:bodyPr>
          <a:lstStyle/>
          <a:p>
            <a:r>
              <a:rPr lang="en-US" dirty="0" smtClean="0"/>
              <a:t>Click to edit Master title style</a:t>
            </a:r>
            <a:endParaRPr lang="da-DK" dirty="0"/>
          </a:p>
        </p:txBody>
      </p:sp>
      <p:sp>
        <p:nvSpPr>
          <p:cNvPr id="17" name="Rectangle 6"/>
          <p:cNvSpPr>
            <a:spLocks noGrp="1" noChangeArrowheads="1"/>
          </p:cNvSpPr>
          <p:nvPr>
            <p:ph type="sldNum" sz="quarter" idx="10"/>
          </p:nvPr>
        </p:nvSpPr>
        <p:spPr bwMode="auto">
          <a:xfrm>
            <a:off x="9884376" y="6499226"/>
            <a:ext cx="1919316" cy="144463"/>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ts val="1200"/>
              </a:lnSpc>
              <a:defRPr sz="1100">
                <a:solidFill>
                  <a:schemeClr val="bg2"/>
                </a:solidFill>
              </a:defRPr>
            </a:lvl1pPr>
          </a:lstStyle>
          <a:p>
            <a:fld id="{75BFE0A8-B269-4200-AACD-81CDC84998B8}" type="slidenum">
              <a:rPr lang="da-DK" altLang="da-DK"/>
              <a:pPr/>
              <a:t>‹nr.›</a:t>
            </a:fld>
            <a:endParaRPr lang="da-DK" altLang="da-DK"/>
          </a:p>
        </p:txBody>
      </p:sp>
    </p:spTree>
    <p:extLst>
      <p:ext uri="{BB962C8B-B14F-4D97-AF65-F5344CB8AC3E}">
        <p14:creationId xmlns:p14="http://schemas.microsoft.com/office/powerpoint/2010/main" val="2766819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519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Headlines_2">
    <p:spTree>
      <p:nvGrpSpPr>
        <p:cNvPr id="1" name=""/>
        <p:cNvGrpSpPr/>
        <p:nvPr/>
      </p:nvGrpSpPr>
      <p:grpSpPr>
        <a:xfrm>
          <a:off x="0" y="0"/>
          <a:ext cx="0" cy="0"/>
          <a:chOff x="0" y="0"/>
          <a:chExt cx="0" cy="0"/>
        </a:xfrm>
      </p:grpSpPr>
      <p:grpSp>
        <p:nvGrpSpPr>
          <p:cNvPr id="4" name="Group 21"/>
          <p:cNvGrpSpPr>
            <a:grpSpLocks noChangeAspect="1"/>
          </p:cNvGrpSpPr>
          <p:nvPr/>
        </p:nvGrpSpPr>
        <p:grpSpPr bwMode="auto">
          <a:xfrm>
            <a:off x="383018" y="287339"/>
            <a:ext cx="787195" cy="295275"/>
            <a:chOff x="454" y="227"/>
            <a:chExt cx="384" cy="192"/>
          </a:xfrm>
        </p:grpSpPr>
        <p:sp>
          <p:nvSpPr>
            <p:cNvPr id="5"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6"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7"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8"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9"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Titel på præsentation</a:t>
            </a:r>
            <a:endParaRPr lang="en-US" sz="1100" cap="all" dirty="0">
              <a:solidFill>
                <a:schemeClr val="bg2"/>
              </a:solidFill>
            </a:endParaRPr>
          </a:p>
        </p:txBody>
      </p:sp>
      <p:sp>
        <p:nvSpPr>
          <p:cNvPr id="10"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en-US" sz="1100" cap="all">
                <a:solidFill>
                  <a:schemeClr val="bg2"/>
                </a:solidFill>
              </a:rPr>
              <a:t>Navn Navnesen</a:t>
            </a:r>
            <a:endParaRPr lang="en-US" sz="1100" cap="all" dirty="0">
              <a:solidFill>
                <a:schemeClr val="bg2"/>
              </a:solidFill>
            </a:endParaRPr>
          </a:p>
        </p:txBody>
      </p:sp>
      <p:sp>
        <p:nvSpPr>
          <p:cNvPr id="11" name="bmkFldDate"/>
          <p:cNvSpPr txBox="1">
            <a:spLocks noChangeArrowheads="1"/>
          </p:cNvSpPr>
          <p:nvPr/>
        </p:nvSpPr>
        <p:spPr bwMode="auto">
          <a:xfrm>
            <a:off x="9882260" y="6324601"/>
            <a:ext cx="1919317"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1. september 2011</a:t>
            </a:r>
            <a:endParaRPr lang="da-DK" sz="1100" cap="all" dirty="0">
              <a:solidFill>
                <a:schemeClr val="bg2"/>
              </a:solidFill>
            </a:endParaRPr>
          </a:p>
        </p:txBody>
      </p:sp>
      <p:sp>
        <p:nvSpPr>
          <p:cNvPr id="12" name="Line 49"/>
          <p:cNvSpPr>
            <a:spLocks noChangeShapeType="1"/>
          </p:cNvSpPr>
          <p:nvPr/>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3" name="Line 50"/>
          <p:cNvSpPr>
            <a:spLocks noChangeShapeType="1"/>
          </p:cNvSpPr>
          <p:nvPr/>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4"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15" name="Line 13"/>
          <p:cNvSpPr>
            <a:spLocks noChangeShapeType="1"/>
          </p:cNvSpPr>
          <p:nvPr userDrawn="1"/>
        </p:nvSpPr>
        <p:spPr bwMode="auto">
          <a:xfrm>
            <a:off x="383018" y="2278063"/>
            <a:ext cx="1870646" cy="0"/>
          </a:xfrm>
          <a:prstGeom prst="line">
            <a:avLst/>
          </a:prstGeom>
          <a:noFill/>
          <a:ln w="3175">
            <a:solidFill>
              <a:schemeClr val="bg2"/>
            </a:solidFill>
            <a:round/>
            <a:headEnd/>
            <a:tailEnd/>
          </a:ln>
        </p:spPr>
        <p:txBody>
          <a:bodyPr/>
          <a:lstStyle/>
          <a:p>
            <a:pPr>
              <a:defRPr/>
            </a:pPr>
            <a:endParaRPr lang="da-DK" sz="4799"/>
          </a:p>
        </p:txBody>
      </p:sp>
      <p:sp>
        <p:nvSpPr>
          <p:cNvPr id="2" name="Title 1"/>
          <p:cNvSpPr>
            <a:spLocks noGrp="1"/>
          </p:cNvSpPr>
          <p:nvPr>
            <p:ph type="title"/>
          </p:nvPr>
        </p:nvSpPr>
        <p:spPr>
          <a:xfrm>
            <a:off x="383018" y="1187450"/>
            <a:ext cx="11416442" cy="1021818"/>
          </a:xfrm>
        </p:spPr>
        <p:txBody>
          <a:bodyPr>
            <a:spAutoFit/>
          </a:bodyPr>
          <a:lstStyle>
            <a:lvl1pPr>
              <a:defRPr/>
            </a:lvl1pPr>
          </a:lstStyle>
          <a:p>
            <a:r>
              <a:rPr lang="da-DK" smtClean="0"/>
              <a:t>Klik for at redigere titeltypografi i masteren</a:t>
            </a:r>
            <a:endParaRPr lang="da-DK" dirty="0"/>
          </a:p>
        </p:txBody>
      </p:sp>
      <p:sp>
        <p:nvSpPr>
          <p:cNvPr id="3" name="Content Placeholder 2"/>
          <p:cNvSpPr>
            <a:spLocks noGrp="1"/>
          </p:cNvSpPr>
          <p:nvPr>
            <p:ph idx="1"/>
          </p:nvPr>
        </p:nvSpPr>
        <p:spPr>
          <a:xfrm>
            <a:off x="383018" y="2394909"/>
            <a:ext cx="11421025" cy="352646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6" name="Rectangle 6"/>
          <p:cNvSpPr>
            <a:spLocks noGrp="1" noChangeArrowheads="1"/>
          </p:cNvSpPr>
          <p:nvPr>
            <p:ph type="sldNum" sz="quarter" idx="10"/>
          </p:nvPr>
        </p:nvSpPr>
        <p:spPr bwMode="auto">
          <a:xfrm>
            <a:off x="9884376" y="6499226"/>
            <a:ext cx="1919316" cy="144463"/>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ts val="1200"/>
              </a:lnSpc>
              <a:defRPr sz="1100">
                <a:solidFill>
                  <a:schemeClr val="bg2"/>
                </a:solidFill>
              </a:defRPr>
            </a:lvl1pPr>
          </a:lstStyle>
          <a:p>
            <a:fld id="{BE510961-BA1E-44B0-AD8C-4AE7EE0B3D83}" type="slidenum">
              <a:rPr lang="da-DK" altLang="da-DK"/>
              <a:pPr/>
              <a:t>‹nr.›</a:t>
            </a:fld>
            <a:endParaRPr lang="da-DK" altLang="da-DK"/>
          </a:p>
        </p:txBody>
      </p:sp>
    </p:spTree>
    <p:extLst>
      <p:ext uri="{BB962C8B-B14F-4D97-AF65-F5344CB8AC3E}">
        <p14:creationId xmlns:p14="http://schemas.microsoft.com/office/powerpoint/2010/main" val="3744881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_Headlines_2">
    <p:spTree>
      <p:nvGrpSpPr>
        <p:cNvPr id="1" name=""/>
        <p:cNvGrpSpPr/>
        <p:nvPr/>
      </p:nvGrpSpPr>
      <p:grpSpPr>
        <a:xfrm>
          <a:off x="0" y="0"/>
          <a:ext cx="0" cy="0"/>
          <a:chOff x="0" y="0"/>
          <a:chExt cx="0" cy="0"/>
        </a:xfrm>
      </p:grpSpPr>
      <p:grpSp>
        <p:nvGrpSpPr>
          <p:cNvPr id="5" name="Group 21"/>
          <p:cNvGrpSpPr>
            <a:grpSpLocks noChangeAspect="1"/>
          </p:cNvGrpSpPr>
          <p:nvPr/>
        </p:nvGrpSpPr>
        <p:grpSpPr bwMode="auto">
          <a:xfrm>
            <a:off x="383018" y="287339"/>
            <a:ext cx="787195" cy="295275"/>
            <a:chOff x="454" y="227"/>
            <a:chExt cx="384" cy="192"/>
          </a:xfrm>
        </p:grpSpPr>
        <p:sp>
          <p:nvSpPr>
            <p:cNvPr id="6"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7"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8"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9"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10"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Titel på præsentation</a:t>
            </a:r>
            <a:endParaRPr lang="en-US" sz="1100" cap="all" dirty="0">
              <a:solidFill>
                <a:schemeClr val="bg2"/>
              </a:solidFill>
            </a:endParaRPr>
          </a:p>
        </p:txBody>
      </p:sp>
      <p:sp>
        <p:nvSpPr>
          <p:cNvPr id="11"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en-US" sz="1100" cap="all">
                <a:solidFill>
                  <a:schemeClr val="bg2"/>
                </a:solidFill>
              </a:rPr>
              <a:t>Navn Navnesen</a:t>
            </a:r>
            <a:endParaRPr lang="en-US" sz="1100" cap="all" dirty="0">
              <a:solidFill>
                <a:schemeClr val="bg2"/>
              </a:solidFill>
            </a:endParaRPr>
          </a:p>
        </p:txBody>
      </p:sp>
      <p:sp>
        <p:nvSpPr>
          <p:cNvPr id="12" name="bmkFldDate"/>
          <p:cNvSpPr txBox="1">
            <a:spLocks noChangeArrowheads="1"/>
          </p:cNvSpPr>
          <p:nvPr/>
        </p:nvSpPr>
        <p:spPr bwMode="auto">
          <a:xfrm>
            <a:off x="9882260" y="6324601"/>
            <a:ext cx="1919317"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1. september 2011</a:t>
            </a:r>
            <a:endParaRPr lang="da-DK" sz="1100" cap="all" dirty="0">
              <a:solidFill>
                <a:schemeClr val="bg2"/>
              </a:solidFill>
            </a:endParaRPr>
          </a:p>
        </p:txBody>
      </p:sp>
      <p:sp>
        <p:nvSpPr>
          <p:cNvPr id="13" name="Line 49"/>
          <p:cNvSpPr>
            <a:spLocks noChangeShapeType="1"/>
          </p:cNvSpPr>
          <p:nvPr/>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4" name="Line 50"/>
          <p:cNvSpPr>
            <a:spLocks noChangeShapeType="1"/>
          </p:cNvSpPr>
          <p:nvPr/>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5"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16" name="Line 49"/>
          <p:cNvSpPr>
            <a:spLocks noChangeShapeType="1"/>
          </p:cNvSpPr>
          <p:nvPr userDrawn="1"/>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7" name="Line 50"/>
          <p:cNvSpPr>
            <a:spLocks noChangeShapeType="1"/>
          </p:cNvSpPr>
          <p:nvPr userDrawn="1"/>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8" name="Line 13"/>
          <p:cNvSpPr>
            <a:spLocks noChangeShapeType="1"/>
          </p:cNvSpPr>
          <p:nvPr userDrawn="1"/>
        </p:nvSpPr>
        <p:spPr bwMode="auto">
          <a:xfrm>
            <a:off x="383018" y="2278063"/>
            <a:ext cx="1870646" cy="0"/>
          </a:xfrm>
          <a:prstGeom prst="line">
            <a:avLst/>
          </a:prstGeom>
          <a:noFill/>
          <a:ln w="3175">
            <a:solidFill>
              <a:schemeClr val="bg2"/>
            </a:solidFill>
            <a:round/>
            <a:headEnd/>
            <a:tailEnd/>
          </a:ln>
        </p:spPr>
        <p:txBody>
          <a:bodyPr/>
          <a:lstStyle/>
          <a:p>
            <a:pPr>
              <a:defRPr/>
            </a:pPr>
            <a:endParaRPr lang="da-DK" sz="4799"/>
          </a:p>
        </p:txBody>
      </p:sp>
      <p:sp>
        <p:nvSpPr>
          <p:cNvPr id="2" name="Title 1"/>
          <p:cNvSpPr>
            <a:spLocks noGrp="1"/>
          </p:cNvSpPr>
          <p:nvPr>
            <p:ph type="title"/>
          </p:nvPr>
        </p:nvSpPr>
        <p:spPr>
          <a:xfrm>
            <a:off x="383018" y="1187450"/>
            <a:ext cx="11416442" cy="1021818"/>
          </a:xfrm>
        </p:spPr>
        <p:txBody>
          <a:bodyPr>
            <a:spAutoFit/>
          </a:bodyPr>
          <a:lstStyle/>
          <a:p>
            <a:r>
              <a:rPr lang="da-DK" smtClean="0"/>
              <a:t>Klik for at redigere titeltypografi i masteren</a:t>
            </a:r>
            <a:endParaRPr lang="da-DK" dirty="0"/>
          </a:p>
        </p:txBody>
      </p:sp>
      <p:sp>
        <p:nvSpPr>
          <p:cNvPr id="3" name="Content Placeholder 2"/>
          <p:cNvSpPr>
            <a:spLocks noGrp="1"/>
          </p:cNvSpPr>
          <p:nvPr>
            <p:ph sz="half" idx="1"/>
          </p:nvPr>
        </p:nvSpPr>
        <p:spPr>
          <a:xfrm>
            <a:off x="383018" y="2395004"/>
            <a:ext cx="5605589"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Content Placeholder 3"/>
          <p:cNvSpPr>
            <a:spLocks noGrp="1"/>
          </p:cNvSpPr>
          <p:nvPr>
            <p:ph sz="half" idx="2"/>
          </p:nvPr>
        </p:nvSpPr>
        <p:spPr>
          <a:xfrm>
            <a:off x="6191754" y="2395004"/>
            <a:ext cx="5607706" cy="3526371"/>
          </a:xfrm>
        </p:spPr>
        <p:txBody>
          <a:bodyPr/>
          <a:lstStyle>
            <a:lvl1pPr>
              <a:defRPr sz="2800"/>
            </a:lvl1pPr>
            <a:lvl2pPr>
              <a:defRPr sz="24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19" name="Rectangle 6"/>
          <p:cNvSpPr>
            <a:spLocks noGrp="1" noChangeArrowheads="1"/>
          </p:cNvSpPr>
          <p:nvPr>
            <p:ph type="sldNum" sz="quarter" idx="10"/>
          </p:nvPr>
        </p:nvSpPr>
        <p:spPr bwMode="auto">
          <a:xfrm>
            <a:off x="9884376" y="6499226"/>
            <a:ext cx="1919316" cy="144463"/>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ts val="1200"/>
              </a:lnSpc>
              <a:defRPr sz="1100">
                <a:solidFill>
                  <a:schemeClr val="bg2"/>
                </a:solidFill>
              </a:defRPr>
            </a:lvl1pPr>
          </a:lstStyle>
          <a:p>
            <a:fld id="{1EC7814A-2ACF-48A0-BC73-D9132D6D901A}" type="slidenum">
              <a:rPr lang="da-DK" altLang="da-DK"/>
              <a:pPr/>
              <a:t>‹nr.›</a:t>
            </a:fld>
            <a:endParaRPr lang="da-DK" altLang="da-DK"/>
          </a:p>
        </p:txBody>
      </p:sp>
    </p:spTree>
    <p:extLst>
      <p:ext uri="{BB962C8B-B14F-4D97-AF65-F5344CB8AC3E}">
        <p14:creationId xmlns:p14="http://schemas.microsoft.com/office/powerpoint/2010/main" val="4051675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_Headlines_2">
    <p:spTree>
      <p:nvGrpSpPr>
        <p:cNvPr id="1" name=""/>
        <p:cNvGrpSpPr/>
        <p:nvPr/>
      </p:nvGrpSpPr>
      <p:grpSpPr>
        <a:xfrm>
          <a:off x="0" y="0"/>
          <a:ext cx="0" cy="0"/>
          <a:chOff x="0" y="0"/>
          <a:chExt cx="0" cy="0"/>
        </a:xfrm>
      </p:grpSpPr>
      <p:grpSp>
        <p:nvGrpSpPr>
          <p:cNvPr id="3" name="Group 21"/>
          <p:cNvGrpSpPr>
            <a:grpSpLocks noChangeAspect="1"/>
          </p:cNvGrpSpPr>
          <p:nvPr/>
        </p:nvGrpSpPr>
        <p:grpSpPr bwMode="auto">
          <a:xfrm>
            <a:off x="383018" y="287339"/>
            <a:ext cx="787195" cy="295275"/>
            <a:chOff x="454" y="227"/>
            <a:chExt cx="384" cy="192"/>
          </a:xfrm>
        </p:grpSpPr>
        <p:sp>
          <p:nvSpPr>
            <p:cNvPr id="4"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5"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6"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7"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8"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Titel på præsentation</a:t>
            </a:r>
            <a:endParaRPr lang="en-US" sz="1100" cap="all" dirty="0">
              <a:solidFill>
                <a:schemeClr val="bg2"/>
              </a:solidFill>
            </a:endParaRPr>
          </a:p>
        </p:txBody>
      </p:sp>
      <p:sp>
        <p:nvSpPr>
          <p:cNvPr id="9"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en-US" sz="1100" cap="all">
                <a:solidFill>
                  <a:schemeClr val="bg2"/>
                </a:solidFill>
              </a:rPr>
              <a:t>Navn Navnesen</a:t>
            </a:r>
            <a:endParaRPr lang="en-US" sz="1100" cap="all" dirty="0">
              <a:solidFill>
                <a:schemeClr val="bg2"/>
              </a:solidFill>
            </a:endParaRPr>
          </a:p>
        </p:txBody>
      </p:sp>
      <p:sp>
        <p:nvSpPr>
          <p:cNvPr id="10" name="bmkFldDate"/>
          <p:cNvSpPr txBox="1">
            <a:spLocks noChangeArrowheads="1"/>
          </p:cNvSpPr>
          <p:nvPr/>
        </p:nvSpPr>
        <p:spPr bwMode="auto">
          <a:xfrm>
            <a:off x="9882260" y="6324601"/>
            <a:ext cx="1919317" cy="144463"/>
          </a:xfrm>
          <a:prstGeom prst="rect">
            <a:avLst/>
          </a:prstGeom>
          <a:noFill/>
          <a:ln w="1778" algn="ctr">
            <a:noFill/>
            <a:miter lim="800000"/>
            <a:headEnd/>
            <a:tailEnd/>
          </a:ln>
          <a:effectLst/>
        </p:spPr>
        <p:txBody>
          <a:bodyPr lIns="0" tIns="0" rIns="0" bIns="0" anchor="b"/>
          <a:lstStyle/>
          <a:p>
            <a:pPr algn="r">
              <a:lnSpc>
                <a:spcPts val="1200"/>
              </a:lnSpc>
              <a:buFont typeface="AU Passata" pitchFamily="34" charset="0"/>
              <a:buNone/>
              <a:defRPr/>
            </a:pPr>
            <a:r>
              <a:rPr lang="da-DK" sz="1100" cap="all">
                <a:solidFill>
                  <a:schemeClr val="bg2"/>
                </a:solidFill>
              </a:rPr>
              <a:t>1. september 2011</a:t>
            </a:r>
            <a:endParaRPr lang="da-DK" sz="1100" cap="all" dirty="0">
              <a:solidFill>
                <a:schemeClr val="bg2"/>
              </a:solidFill>
            </a:endParaRPr>
          </a:p>
        </p:txBody>
      </p:sp>
      <p:sp>
        <p:nvSpPr>
          <p:cNvPr id="11" name="Line 49"/>
          <p:cNvSpPr>
            <a:spLocks noChangeShapeType="1"/>
          </p:cNvSpPr>
          <p:nvPr/>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2" name="Line 50"/>
          <p:cNvSpPr>
            <a:spLocks noChangeShapeType="1"/>
          </p:cNvSpPr>
          <p:nvPr/>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3"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
        <p:nvSpPr>
          <p:cNvPr id="14" name="Line 49"/>
          <p:cNvSpPr>
            <a:spLocks noChangeShapeType="1"/>
          </p:cNvSpPr>
          <p:nvPr userDrawn="1"/>
        </p:nvSpPr>
        <p:spPr bwMode="auto">
          <a:xfrm>
            <a:off x="6043626" y="6156325"/>
            <a:ext cx="3597396" cy="0"/>
          </a:xfrm>
          <a:prstGeom prst="line">
            <a:avLst/>
          </a:prstGeom>
          <a:noFill/>
          <a:ln w="3175">
            <a:solidFill>
              <a:schemeClr val="bg2"/>
            </a:solidFill>
            <a:round/>
            <a:headEnd/>
            <a:tailEnd/>
          </a:ln>
        </p:spPr>
        <p:txBody>
          <a:bodyPr/>
          <a:lstStyle/>
          <a:p>
            <a:pPr>
              <a:defRPr/>
            </a:pPr>
            <a:endParaRPr lang="da-DK" sz="4799"/>
          </a:p>
        </p:txBody>
      </p:sp>
      <p:sp>
        <p:nvSpPr>
          <p:cNvPr id="15" name="Line 50"/>
          <p:cNvSpPr>
            <a:spLocks noChangeShapeType="1"/>
          </p:cNvSpPr>
          <p:nvPr userDrawn="1"/>
        </p:nvSpPr>
        <p:spPr bwMode="auto">
          <a:xfrm>
            <a:off x="9882260" y="6156325"/>
            <a:ext cx="1919317" cy="0"/>
          </a:xfrm>
          <a:prstGeom prst="line">
            <a:avLst/>
          </a:prstGeom>
          <a:noFill/>
          <a:ln w="3175">
            <a:solidFill>
              <a:schemeClr val="bg2"/>
            </a:solidFill>
            <a:round/>
            <a:headEnd/>
            <a:tailEnd/>
          </a:ln>
        </p:spPr>
        <p:txBody>
          <a:bodyPr/>
          <a:lstStyle/>
          <a:p>
            <a:pPr>
              <a:defRPr/>
            </a:pPr>
            <a:endParaRPr lang="da-DK" sz="4799"/>
          </a:p>
        </p:txBody>
      </p:sp>
      <p:sp>
        <p:nvSpPr>
          <p:cNvPr id="16" name="Line 13"/>
          <p:cNvSpPr>
            <a:spLocks noChangeShapeType="1"/>
          </p:cNvSpPr>
          <p:nvPr userDrawn="1"/>
        </p:nvSpPr>
        <p:spPr bwMode="auto">
          <a:xfrm>
            <a:off x="383018" y="2278063"/>
            <a:ext cx="1870646" cy="0"/>
          </a:xfrm>
          <a:prstGeom prst="line">
            <a:avLst/>
          </a:prstGeom>
          <a:noFill/>
          <a:ln w="3175">
            <a:solidFill>
              <a:schemeClr val="bg2"/>
            </a:solidFill>
            <a:round/>
            <a:headEnd/>
            <a:tailEnd/>
          </a:ln>
        </p:spPr>
        <p:txBody>
          <a:bodyPr/>
          <a:lstStyle/>
          <a:p>
            <a:pPr>
              <a:defRPr/>
            </a:pPr>
            <a:endParaRPr lang="da-DK" sz="4799"/>
          </a:p>
        </p:txBody>
      </p:sp>
      <p:sp>
        <p:nvSpPr>
          <p:cNvPr id="2" name="Title 1"/>
          <p:cNvSpPr>
            <a:spLocks noGrp="1"/>
          </p:cNvSpPr>
          <p:nvPr>
            <p:ph type="title"/>
          </p:nvPr>
        </p:nvSpPr>
        <p:spPr>
          <a:xfrm>
            <a:off x="383018" y="1187450"/>
            <a:ext cx="11416442" cy="1044000"/>
          </a:xfrm>
        </p:spPr>
        <p:txBody>
          <a:bodyPr>
            <a:spAutoFit/>
          </a:bodyPr>
          <a:lstStyle/>
          <a:p>
            <a:r>
              <a:rPr lang="da-DK" smtClean="0"/>
              <a:t>Klik for at redigere titeltypografi i masteren</a:t>
            </a:r>
            <a:endParaRPr lang="da-DK" dirty="0"/>
          </a:p>
        </p:txBody>
      </p:sp>
      <p:sp>
        <p:nvSpPr>
          <p:cNvPr id="17" name="Rectangle 6"/>
          <p:cNvSpPr>
            <a:spLocks noGrp="1" noChangeArrowheads="1"/>
          </p:cNvSpPr>
          <p:nvPr>
            <p:ph type="sldNum" sz="quarter" idx="10"/>
          </p:nvPr>
        </p:nvSpPr>
        <p:spPr bwMode="auto">
          <a:xfrm>
            <a:off x="9884376" y="6499226"/>
            <a:ext cx="1919316" cy="144463"/>
          </a:xfrm>
          <a:prstGeom prst="rect">
            <a:avLst/>
          </a:prstGeom>
          <a:ln>
            <a:miter lim="800000"/>
            <a:headEnd/>
            <a:tailEnd/>
          </a:ln>
        </p:spPr>
        <p:txBody>
          <a:bodyPr vert="horz" wrap="square" lIns="0" tIns="0" rIns="0" bIns="0" numCol="1" anchor="b" anchorCtr="0" compatLnSpc="1">
            <a:prstTxWarp prst="textNoShape">
              <a:avLst/>
            </a:prstTxWarp>
          </a:bodyPr>
          <a:lstStyle>
            <a:lvl1pPr algn="r">
              <a:lnSpc>
                <a:spcPts val="1200"/>
              </a:lnSpc>
              <a:defRPr sz="1100">
                <a:solidFill>
                  <a:schemeClr val="bg2"/>
                </a:solidFill>
              </a:defRPr>
            </a:lvl1pPr>
          </a:lstStyle>
          <a:p>
            <a:fld id="{A5FC6CD8-9003-47A4-8774-83CB5907DC92}" type="slidenum">
              <a:rPr lang="da-DK" altLang="da-DK"/>
              <a:pPr/>
              <a:t>‹nr.›</a:t>
            </a:fld>
            <a:endParaRPr lang="da-DK" altLang="da-DK"/>
          </a:p>
        </p:txBody>
      </p:sp>
    </p:spTree>
    <p:extLst>
      <p:ext uri="{BB962C8B-B14F-4D97-AF65-F5344CB8AC3E}">
        <p14:creationId xmlns:p14="http://schemas.microsoft.com/office/powerpoint/2010/main" val="2891008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83018" y="1187450"/>
            <a:ext cx="11416442" cy="488950"/>
          </a:xfrm>
        </p:spPr>
        <p:txBody>
          <a:bodyPr/>
          <a:lstStyle/>
          <a:p>
            <a:r>
              <a:rPr lang="da-DK" smtClean="0"/>
              <a:t>Klik for at redigere i master</a:t>
            </a:r>
            <a:endParaRPr lang="da-DK"/>
          </a:p>
        </p:txBody>
      </p:sp>
      <p:sp>
        <p:nvSpPr>
          <p:cNvPr id="3" name="Pladsholder til indhold 2"/>
          <p:cNvSpPr>
            <a:spLocks noGrp="1"/>
          </p:cNvSpPr>
          <p:nvPr>
            <p:ph idx="1"/>
          </p:nvPr>
        </p:nvSpPr>
        <p:spPr>
          <a:xfrm>
            <a:off x="383018" y="1916113"/>
            <a:ext cx="11420674" cy="400526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097261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83018" y="1187450"/>
            <a:ext cx="11416442" cy="488950"/>
          </a:xfrm>
        </p:spPr>
        <p:txBody>
          <a:bodyPr/>
          <a:lstStyle/>
          <a:p>
            <a:r>
              <a:rPr lang="da-DK" smtClean="0"/>
              <a:t>Klik for at redigere i master</a:t>
            </a:r>
            <a:endParaRPr lang="da-DK"/>
          </a:p>
        </p:txBody>
      </p:sp>
      <p:sp>
        <p:nvSpPr>
          <p:cNvPr id="3" name="Pladsholder til tekst 2"/>
          <p:cNvSpPr>
            <a:spLocks noGrp="1"/>
          </p:cNvSpPr>
          <p:nvPr>
            <p:ph type="body" sz="half" idx="1"/>
          </p:nvPr>
        </p:nvSpPr>
        <p:spPr>
          <a:xfrm>
            <a:off x="383018" y="1916113"/>
            <a:ext cx="5607706" cy="400526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93871" y="1916113"/>
            <a:ext cx="5609821" cy="400526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73484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en-GB" dirty="0"/>
              <a:t>Insert title</a:t>
            </a:r>
            <a:endParaRPr lang="en-GB"/>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en-GB" dirty="0"/>
              <a:t>Click here and add image via Templafy Image Library</a:t>
            </a:r>
            <a:endParaRPr lang="en-GB"/>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a:p>
          <a:p>
            <a:pPr algn="r">
              <a:lnSpc>
                <a:spcPct val="100000"/>
              </a:lnSpc>
            </a:pPr>
            <a:r>
              <a:rPr lang="en-GB" sz="1000" noProof="1">
                <a:solidFill>
                  <a:schemeClr val="tx1">
                    <a:lumMod val="75000"/>
                    <a:lumOff val="25000"/>
                  </a:schemeClr>
                </a:solidFill>
              </a:rPr>
              <a:t>Light eller AU Passata Bold</a:t>
            </a:r>
            <a:endParaRPr lang="en-GB" sz="4799" dirty="0"/>
          </a:p>
        </p:txBody>
      </p:sp>
      <p:sp>
        <p:nvSpPr>
          <p:cNvPr id="8" name="Slide Number Placeholder 7"/>
          <p:cNvSpPr>
            <a:spLocks noGrp="1"/>
          </p:cNvSpPr>
          <p:nvPr>
            <p:ph type="sldNum" sz="quarter" idx="17"/>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5" name="Date Placeholder 4" hidden="1"/>
          <p:cNvSpPr>
            <a:spLocks noGrp="1"/>
          </p:cNvSpPr>
          <p:nvPr>
            <p:ph type="dt" sz="half" idx="15"/>
          </p:nvPr>
        </p:nvSpPr>
        <p:spPr/>
        <p:txBody>
          <a:bodyPr/>
          <a:lstStyle/>
          <a:p>
            <a:fld id="{78417F83-4CBA-48F2-BAD0-783AE3701E32}" type="datetimeFigureOut">
              <a:rPr lang="en-GB" smtClean="0"/>
              <a:pPr/>
              <a:t>03/05/2022</a:t>
            </a:fld>
            <a:r>
              <a:rPr lang="en-GB" dirty="0"/>
              <a:t>24/08/2021</a:t>
            </a:r>
          </a:p>
        </p:txBody>
      </p:sp>
      <p:sp>
        <p:nvSpPr>
          <p:cNvPr id="6" name="Footer Placeholder 5" hidden="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3999787102"/>
      </p:ext>
    </p:extLst>
  </p:cSld>
  <p:clrMapOvr>
    <a:masterClrMapping/>
  </p:clrMapOvr>
  <p:extLst mod="1">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reserve="1">
  <p:cSld name="Titel, clipartbillede og tekst">
    <p:spTree>
      <p:nvGrpSpPr>
        <p:cNvPr id="1" name=""/>
        <p:cNvGrpSpPr/>
        <p:nvPr/>
      </p:nvGrpSpPr>
      <p:grpSpPr>
        <a:xfrm>
          <a:off x="0" y="0"/>
          <a:ext cx="0" cy="0"/>
          <a:chOff x="0" y="0"/>
          <a:chExt cx="0" cy="0"/>
        </a:xfrm>
      </p:grpSpPr>
      <p:sp>
        <p:nvSpPr>
          <p:cNvPr id="2" name="Titel 1"/>
          <p:cNvSpPr>
            <a:spLocks noGrp="1"/>
          </p:cNvSpPr>
          <p:nvPr>
            <p:ph type="title"/>
          </p:nvPr>
        </p:nvSpPr>
        <p:spPr>
          <a:xfrm>
            <a:off x="383018" y="1187450"/>
            <a:ext cx="11416442" cy="488950"/>
          </a:xfrm>
        </p:spPr>
        <p:txBody>
          <a:bodyPr/>
          <a:lstStyle/>
          <a:p>
            <a:r>
              <a:rPr lang="da-DK" smtClean="0"/>
              <a:t>Klik for at redigere i master</a:t>
            </a:r>
            <a:endParaRPr lang="da-DK"/>
          </a:p>
        </p:txBody>
      </p:sp>
      <p:sp>
        <p:nvSpPr>
          <p:cNvPr id="3" name="Pladsholder til onlinebillede 2"/>
          <p:cNvSpPr>
            <a:spLocks noGrp="1"/>
          </p:cNvSpPr>
          <p:nvPr>
            <p:ph type="clipArt" sz="half" idx="1"/>
          </p:nvPr>
        </p:nvSpPr>
        <p:spPr>
          <a:xfrm>
            <a:off x="383018" y="1916113"/>
            <a:ext cx="5607706" cy="4005262"/>
          </a:xfrm>
        </p:spPr>
        <p:txBody>
          <a:bodyPr/>
          <a:lstStyle/>
          <a:p>
            <a:endParaRPr lang="da-DK"/>
          </a:p>
        </p:txBody>
      </p:sp>
      <p:sp>
        <p:nvSpPr>
          <p:cNvPr id="4" name="Pladsholder til tekst 3"/>
          <p:cNvSpPr>
            <a:spLocks noGrp="1"/>
          </p:cNvSpPr>
          <p:nvPr>
            <p:ph type="body" sz="half" idx="2"/>
          </p:nvPr>
        </p:nvSpPr>
        <p:spPr>
          <a:xfrm>
            <a:off x="6193871" y="1916113"/>
            <a:ext cx="5609821" cy="400526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5518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en-GB" dirty="0"/>
              <a:t>Click to edit Master title style</a:t>
            </a:r>
            <a:endParaRPr lang="en-GB"/>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6</a:t>
            </a:r>
            <a:endParaRPr lang="en-GB"/>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en-GB" dirty="0"/>
              <a:t>Click here and add image via Templafy Image Library</a:t>
            </a:r>
            <a:endParaRPr lang="en-GB"/>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a:p>
        </p:txBody>
      </p:sp>
      <p:sp>
        <p:nvSpPr>
          <p:cNvPr id="8" name="Slide Number Placeholder 7"/>
          <p:cNvSpPr>
            <a:spLocks noGrp="1"/>
          </p:cNvSpPr>
          <p:nvPr>
            <p:ph type="sldNum" sz="quarter" idx="17"/>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5" name="Date Placeholder 4" hidden="1"/>
          <p:cNvSpPr>
            <a:spLocks noGrp="1"/>
          </p:cNvSpPr>
          <p:nvPr>
            <p:ph type="dt" sz="half" idx="15"/>
          </p:nvPr>
        </p:nvSpPr>
        <p:spPr/>
        <p:txBody>
          <a:bodyPr/>
          <a:lstStyle/>
          <a:p>
            <a:fld id="{78417F83-4CBA-48F2-BAD0-783AE3701E32}" type="datetimeFigureOut">
              <a:rPr lang="en-GB" smtClean="0"/>
              <a:pPr/>
              <a:t>03/05/2022</a:t>
            </a:fld>
            <a:r>
              <a:rPr lang="en-GB" dirty="0"/>
              <a:t>24/08/2021</a:t>
            </a:r>
          </a:p>
        </p:txBody>
      </p:sp>
      <p:sp>
        <p:nvSpPr>
          <p:cNvPr id="6" name="Footer Placeholder 5" hidden="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4270316488"/>
      </p:ext>
    </p:extLst>
  </p:cSld>
  <p:clrMapOvr>
    <a:masterClrMapping/>
  </p:clrMapOvr>
  <p:extLst mod="1">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8" name="Slide Number Placeholder 7"/>
          <p:cNvSpPr>
            <a:spLocks noGrp="1"/>
          </p:cNvSpPr>
          <p:nvPr>
            <p:ph type="sldNum" sz="quarter" idx="14"/>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6" name="Date Placeholder 5" hidden="1"/>
          <p:cNvSpPr>
            <a:spLocks noGrp="1"/>
          </p:cNvSpPr>
          <p:nvPr>
            <p:ph type="dt" sz="half" idx="12"/>
          </p:nvPr>
        </p:nvSpPr>
        <p:spPr/>
        <p:txBody>
          <a:bodyPr/>
          <a:lstStyle/>
          <a:p>
            <a:fld id="{78417F83-4CBA-48F2-BAD0-783AE3701E32}" type="datetimeFigureOut">
              <a:rPr lang="en-GB" smtClean="0"/>
              <a:pPr/>
              <a:t>03/05/2022</a:t>
            </a:fld>
            <a:r>
              <a:rPr lang="en-GB" dirty="0"/>
              <a:t>24/08/2021</a:t>
            </a:r>
          </a:p>
        </p:txBody>
      </p:sp>
      <p:sp>
        <p:nvSpPr>
          <p:cNvPr id="7" name="Footer Placeholder 6" hidden="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en-GB" dirty="0"/>
              <a:t>Click here and add image via Templafy Image Library</a:t>
            </a:r>
            <a:endParaRPr lang="en-GB"/>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en-GB" dirty="0"/>
              <a:t>Click here and add image via Templafy Image Library</a:t>
            </a:r>
            <a:endParaRPr lang="en-GB"/>
          </a:p>
        </p:txBody>
      </p:sp>
      <p:sp>
        <p:nvSpPr>
          <p:cNvPr id="9" name="Slide Number Placeholder 8"/>
          <p:cNvSpPr>
            <a:spLocks noGrp="1"/>
          </p:cNvSpPr>
          <p:nvPr>
            <p:ph type="sldNum" sz="quarter" idx="15"/>
          </p:nvPr>
        </p:nvSpPr>
        <p:spPr>
          <a:xfrm>
            <a:off x="11807992" y="6581497"/>
            <a:ext cx="252000" cy="153888"/>
          </a:xfrm>
          <a:prstGeom prst="rect">
            <a:avLst/>
          </a:prstGeom>
        </p:spPr>
        <p:txBody>
          <a:bodyPr/>
          <a:lstStyle/>
          <a:p>
            <a:pPr>
              <a:defRPr/>
            </a:pPr>
            <a:fld id="{E90C1E0A-682D-40DC-B1EA-26C007FDC330}" type="slidenum">
              <a:rPr lang="en-GB" smtClean="0"/>
              <a:pPr>
                <a:defRPr/>
              </a:pPr>
              <a:t>‹nr.›</a:t>
            </a:fld>
            <a:endParaRPr lang="en-GB" dirty="0"/>
          </a:p>
        </p:txBody>
      </p:sp>
      <p:sp>
        <p:nvSpPr>
          <p:cNvPr id="7" name="Date Placeholder 6" hidden="1"/>
          <p:cNvSpPr>
            <a:spLocks noGrp="1"/>
          </p:cNvSpPr>
          <p:nvPr>
            <p:ph type="dt" sz="half" idx="13"/>
          </p:nvPr>
        </p:nvSpPr>
        <p:spPr/>
        <p:txBody>
          <a:bodyPr/>
          <a:lstStyle/>
          <a:p>
            <a:fld id="{78417F83-4CBA-48F2-BAD0-783AE3701E32}" type="datetimeFigureOut">
              <a:rPr lang="en-GB" smtClean="0"/>
              <a:pPr/>
              <a:t>03/05/2022</a:t>
            </a:fld>
            <a:r>
              <a:rPr lang="en-GB" dirty="0"/>
              <a:t>24/08/2021</a:t>
            </a:r>
          </a:p>
        </p:txBody>
      </p:sp>
      <p:sp>
        <p:nvSpPr>
          <p:cNvPr id="8" name="Footer Placeholder 7" hidden="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087004173"/>
      </p:ext>
    </p:extLst>
  </p:cSld>
  <p:clrMapOvr>
    <a:masterClrMapping/>
  </p:clrMapOvr>
  <p:extLst mod="1">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dirty="0"/>
              <a:t>Click to edit Master title style</a:t>
            </a:r>
            <a:endParaRPr lang="en-GB"/>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a:p>
            <a:pPr lvl="5"/>
            <a:r>
              <a:rPr lang="en-GB" noProof="0" dirty="0"/>
              <a:t>6 level</a:t>
            </a:r>
            <a:endParaRPr lang="en-GB"/>
          </a:p>
          <a:p>
            <a:pPr lvl="6"/>
            <a:r>
              <a:rPr lang="en-GB" noProof="0" dirty="0"/>
              <a:t>7 level</a:t>
            </a:r>
            <a:endParaRPr lang="en-GB"/>
          </a:p>
          <a:p>
            <a:pPr lvl="7"/>
            <a:r>
              <a:rPr lang="en-GB" noProof="0" dirty="0"/>
              <a:t>8 level</a:t>
            </a:r>
            <a:endParaRPr lang="en-GB"/>
          </a:p>
          <a:p>
            <a:pPr lvl="8"/>
            <a:r>
              <a:rPr lang="en-GB" noProof="0" dirty="0"/>
              <a:t>9 level</a:t>
            </a:r>
            <a:endParaRPr lang="en-GB"/>
          </a:p>
        </p:txBody>
      </p:sp>
      <p:pic>
        <p:nvPicPr>
          <p:cNvPr id="1714765581" name="SecondaryLogo_sort"/>
          <p:cNvPicPr>
            <a:picLocks noChangeAspect="1"/>
          </p:cNvPicPr>
          <p:nvPr/>
        </p:nvPicPr>
        <p:blipFill>
          <a:blip r:embed="rId51">
            <a:extLst/>
          </a:blip>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dirty="0"/>
          </a:p>
          <a:p>
            <a:pPr algn="ctr"/>
            <a:endParaRPr lang="en-GB"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en-GB"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dirty="0">
                <a:solidFill>
                  <a:schemeClr val="tx1"/>
                </a:solidFill>
                <a:latin typeface="+mn-lt"/>
              </a:rPr>
              <a:t>Cecilia Ramlau-Hansen</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US" sz="700" b="0" cap="all" baseline="0" dirty="0" smtClean="0">
                <a:solidFill>
                  <a:schemeClr val="tx1"/>
                </a:solidFill>
                <a:latin typeface="+mn-lt"/>
              </a:rPr>
              <a:t>DES spring meeting 3rd may 2022</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dirty="0">
                <a:solidFill>
                  <a:schemeClr val="tx1"/>
                </a:solidFill>
                <a:latin typeface="+mn-lt"/>
              </a:rPr>
              <a:t>Professor</a:t>
            </a:r>
          </a:p>
        </p:txBody>
      </p:sp>
      <p:pic>
        <p:nvPicPr>
          <p:cNvPr id="7" name="Au logo"/>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dirty="0">
                <a:solidFill>
                  <a:schemeClr val="tx1"/>
                </a:solidFill>
                <a:latin typeface="AU Passata Light" pitchFamily="34" charset="0"/>
              </a:rPr>
              <a:t>Department of Public Health</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03/05/2022</a:t>
            </a:fld>
            <a:r>
              <a:rPr lang="en-GB"/>
              <a:t>24/08/2021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23" r:id="rId49"/>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bmkFldPresentationTitle04"/>
          <p:cNvSpPr>
            <a:spLocks noGrp="1" noChangeArrowheads="1"/>
          </p:cNvSpPr>
          <p:nvPr>
            <p:ph type="title"/>
          </p:nvPr>
        </p:nvSpPr>
        <p:spPr bwMode="auto">
          <a:xfrm>
            <a:off x="383018" y="1187450"/>
            <a:ext cx="11416442" cy="488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smtClean="0"/>
              <a:t>Titel på præsentation</a:t>
            </a:r>
          </a:p>
        </p:txBody>
      </p:sp>
      <p:sp>
        <p:nvSpPr>
          <p:cNvPr id="2" name="Rectangle 3"/>
          <p:cNvSpPr>
            <a:spLocks noGrp="1" noChangeArrowheads="1"/>
          </p:cNvSpPr>
          <p:nvPr>
            <p:ph type="body" idx="1"/>
          </p:nvPr>
        </p:nvSpPr>
        <p:spPr bwMode="auto">
          <a:xfrm>
            <a:off x="383018" y="1916113"/>
            <a:ext cx="11420674"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smtClean="0"/>
              <a:t>Click to edit Master text styles</a:t>
            </a:r>
          </a:p>
          <a:p>
            <a:pPr lvl="1"/>
            <a:r>
              <a:rPr lang="da-DK" altLang="da-DK" smtClean="0"/>
              <a:t>Second level</a:t>
            </a:r>
          </a:p>
          <a:p>
            <a:pPr lvl="2"/>
            <a:r>
              <a:rPr lang="da-DK" altLang="da-DK" smtClean="0"/>
              <a:t>Third level</a:t>
            </a:r>
          </a:p>
          <a:p>
            <a:pPr lvl="3"/>
            <a:r>
              <a:rPr lang="da-DK" altLang="da-DK" smtClean="0"/>
              <a:t>Fourth level</a:t>
            </a:r>
          </a:p>
          <a:p>
            <a:pPr lvl="4"/>
            <a:r>
              <a:rPr lang="da-DK" altLang="da-DK" smtClean="0"/>
              <a:t>Fifth level</a:t>
            </a:r>
          </a:p>
        </p:txBody>
      </p:sp>
      <p:grpSp>
        <p:nvGrpSpPr>
          <p:cNvPr id="1028" name="Group 21"/>
          <p:cNvGrpSpPr>
            <a:grpSpLocks noChangeAspect="1"/>
          </p:cNvGrpSpPr>
          <p:nvPr/>
        </p:nvGrpSpPr>
        <p:grpSpPr bwMode="auto">
          <a:xfrm>
            <a:off x="383018" y="287339"/>
            <a:ext cx="787195" cy="295275"/>
            <a:chOff x="454" y="227"/>
            <a:chExt cx="384" cy="192"/>
          </a:xfrm>
        </p:grpSpPr>
        <p:sp>
          <p:nvSpPr>
            <p:cNvPr id="1037" name="Freeform 22"/>
            <p:cNvSpPr>
              <a:spLocks noChangeAspect="1"/>
            </p:cNvSpPr>
            <p:nvPr/>
          </p:nvSpPr>
          <p:spPr bwMode="auto">
            <a:xfrm>
              <a:off x="646" y="323"/>
              <a:ext cx="192" cy="96"/>
            </a:xfrm>
            <a:custGeom>
              <a:avLst/>
              <a:gdLst>
                <a:gd name="T0" fmla="*/ 8139 w 8160"/>
                <a:gd name="T1" fmla="*/ 416 h 4080"/>
                <a:gd name="T2" fmla="*/ 8033 w 8160"/>
                <a:gd name="T3" fmla="*/ 1019 h 4080"/>
                <a:gd name="T4" fmla="*/ 7841 w 8160"/>
                <a:gd name="T5" fmla="*/ 1587 h 4080"/>
                <a:gd name="T6" fmla="*/ 7571 w 8160"/>
                <a:gd name="T7" fmla="*/ 2114 h 4080"/>
                <a:gd name="T8" fmla="*/ 7231 w 8160"/>
                <a:gd name="T9" fmla="*/ 2594 h 4080"/>
                <a:gd name="T10" fmla="*/ 6827 w 8160"/>
                <a:gd name="T11" fmla="*/ 3019 h 4080"/>
                <a:gd name="T12" fmla="*/ 6365 w 8160"/>
                <a:gd name="T13" fmla="*/ 3382 h 4080"/>
                <a:gd name="T14" fmla="*/ 5853 w 8160"/>
                <a:gd name="T15" fmla="*/ 3677 h 4080"/>
                <a:gd name="T16" fmla="*/ 5297 w 8160"/>
                <a:gd name="T17" fmla="*/ 3896 h 4080"/>
                <a:gd name="T18" fmla="*/ 4703 w 8160"/>
                <a:gd name="T19" fmla="*/ 4033 h 4080"/>
                <a:gd name="T20" fmla="*/ 4080 w 8160"/>
                <a:gd name="T21" fmla="*/ 4080 h 4080"/>
                <a:gd name="T22" fmla="*/ 3460 w 8160"/>
                <a:gd name="T23" fmla="*/ 4033 h 4080"/>
                <a:gd name="T24" fmla="*/ 2868 w 8160"/>
                <a:gd name="T25" fmla="*/ 3896 h 4080"/>
                <a:gd name="T26" fmla="*/ 2313 w 8160"/>
                <a:gd name="T27" fmla="*/ 3677 h 4080"/>
                <a:gd name="T28" fmla="*/ 1800 w 8160"/>
                <a:gd name="T29" fmla="*/ 3382 h 4080"/>
                <a:gd name="T30" fmla="*/ 1338 w 8160"/>
                <a:gd name="T31" fmla="*/ 3019 h 4080"/>
                <a:gd name="T32" fmla="*/ 933 w 8160"/>
                <a:gd name="T33" fmla="*/ 2594 h 4080"/>
                <a:gd name="T34" fmla="*/ 592 w 8160"/>
                <a:gd name="T35" fmla="*/ 2114 h 4080"/>
                <a:gd name="T36" fmla="*/ 321 w 8160"/>
                <a:gd name="T37" fmla="*/ 1587 h 4080"/>
                <a:gd name="T38" fmla="*/ 129 w 8160"/>
                <a:gd name="T39" fmla="*/ 1019 h 4080"/>
                <a:gd name="T40" fmla="*/ 21 w 8160"/>
                <a:gd name="T41" fmla="*/ 416 h 4080"/>
                <a:gd name="T42" fmla="*/ 2040 w 8160"/>
                <a:gd name="T43" fmla="*/ 0 h 4080"/>
                <a:gd name="T44" fmla="*/ 2064 w 8160"/>
                <a:gd name="T45" fmla="*/ 309 h 4080"/>
                <a:gd name="T46" fmla="*/ 2133 w 8160"/>
                <a:gd name="T47" fmla="*/ 604 h 4080"/>
                <a:gd name="T48" fmla="*/ 2243 w 8160"/>
                <a:gd name="T49" fmla="*/ 881 h 4080"/>
                <a:gd name="T50" fmla="*/ 2391 w 8160"/>
                <a:gd name="T51" fmla="*/ 1137 h 4080"/>
                <a:gd name="T52" fmla="*/ 2572 w 8160"/>
                <a:gd name="T53" fmla="*/ 1369 h 4080"/>
                <a:gd name="T54" fmla="*/ 2786 w 8160"/>
                <a:gd name="T55" fmla="*/ 1572 h 4080"/>
                <a:gd name="T56" fmla="*/ 3025 w 8160"/>
                <a:gd name="T57" fmla="*/ 1743 h 4080"/>
                <a:gd name="T58" fmla="*/ 3290 w 8160"/>
                <a:gd name="T59" fmla="*/ 1879 h 4080"/>
                <a:gd name="T60" fmla="*/ 3573 w 8160"/>
                <a:gd name="T61" fmla="*/ 1976 h 4080"/>
                <a:gd name="T62" fmla="*/ 3873 w 8160"/>
                <a:gd name="T63" fmla="*/ 2030 h 4080"/>
                <a:gd name="T64" fmla="*/ 4186 w 8160"/>
                <a:gd name="T65" fmla="*/ 2037 h 4080"/>
                <a:gd name="T66" fmla="*/ 4492 w 8160"/>
                <a:gd name="T67" fmla="*/ 1998 h 4080"/>
                <a:gd name="T68" fmla="*/ 4784 w 8160"/>
                <a:gd name="T69" fmla="*/ 1916 h 4080"/>
                <a:gd name="T70" fmla="*/ 5054 w 8160"/>
                <a:gd name="T71" fmla="*/ 1792 h 4080"/>
                <a:gd name="T72" fmla="*/ 5303 w 8160"/>
                <a:gd name="T73" fmla="*/ 1632 h 4080"/>
                <a:gd name="T74" fmla="*/ 5524 w 8160"/>
                <a:gd name="T75" fmla="*/ 1439 h 4080"/>
                <a:gd name="T76" fmla="*/ 5716 w 8160"/>
                <a:gd name="T77" fmla="*/ 1217 h 4080"/>
                <a:gd name="T78" fmla="*/ 5875 w 8160"/>
                <a:gd name="T79" fmla="*/ 969 h 4080"/>
                <a:gd name="T80" fmla="*/ 5997 w 8160"/>
                <a:gd name="T81" fmla="*/ 699 h 4080"/>
                <a:gd name="T82" fmla="*/ 6079 w 8160"/>
                <a:gd name="T83" fmla="*/ 409 h 4080"/>
                <a:gd name="T84" fmla="*/ 6118 w 8160"/>
                <a:gd name="T85" fmla="*/ 104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chemeClr val="bg2"/>
            </a:solidFill>
            <a:ln w="9525">
              <a:noFill/>
              <a:round/>
              <a:headEnd/>
              <a:tailEnd/>
            </a:ln>
          </p:spPr>
          <p:txBody>
            <a:bodyPr/>
            <a:lstStyle/>
            <a:p>
              <a:pPr>
                <a:defRPr/>
              </a:pPr>
              <a:endParaRPr lang="da-DK" sz="4799"/>
            </a:p>
          </p:txBody>
        </p:sp>
        <p:sp>
          <p:nvSpPr>
            <p:cNvPr id="1038" name="Freeform 23"/>
            <p:cNvSpPr>
              <a:spLocks noChangeAspect="1"/>
            </p:cNvSpPr>
            <p:nvPr/>
          </p:nvSpPr>
          <p:spPr bwMode="auto">
            <a:xfrm>
              <a:off x="454" y="227"/>
              <a:ext cx="192" cy="192"/>
            </a:xfrm>
            <a:custGeom>
              <a:avLst/>
              <a:gdLst>
                <a:gd name="T0" fmla="*/ 2878 w 8160"/>
                <a:gd name="T1" fmla="*/ 8160 h 8160"/>
                <a:gd name="T2" fmla="*/ 0 w 8160"/>
                <a:gd name="T3" fmla="*/ 8160 h 8160"/>
                <a:gd name="T4" fmla="*/ 8160 w 8160"/>
                <a:gd name="T5" fmla="*/ 0 h 8160"/>
                <a:gd name="T6" fmla="*/ 8160 w 8160"/>
                <a:gd name="T7" fmla="*/ 2892 h 8160"/>
                <a:gd name="T8" fmla="*/ 2878 w 8160"/>
                <a:gd name="T9" fmla="*/ 8160 h 8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0" h="8160">
                  <a:moveTo>
                    <a:pt x="2878" y="8160"/>
                  </a:moveTo>
                  <a:lnTo>
                    <a:pt x="0" y="8160"/>
                  </a:lnTo>
                  <a:lnTo>
                    <a:pt x="8160" y="0"/>
                  </a:lnTo>
                  <a:lnTo>
                    <a:pt x="8160" y="2892"/>
                  </a:lnTo>
                  <a:lnTo>
                    <a:pt x="2878" y="8160"/>
                  </a:lnTo>
                  <a:close/>
                </a:path>
              </a:pathLst>
            </a:custGeom>
            <a:solidFill>
              <a:schemeClr val="bg2"/>
            </a:solidFill>
            <a:ln w="9525">
              <a:noFill/>
              <a:round/>
              <a:headEnd/>
              <a:tailEnd/>
            </a:ln>
          </p:spPr>
          <p:txBody>
            <a:bodyPr/>
            <a:lstStyle/>
            <a:p>
              <a:pPr>
                <a:defRPr/>
              </a:pPr>
              <a:endParaRPr lang="da-DK" sz="4799"/>
            </a:p>
          </p:txBody>
        </p:sp>
      </p:grpSp>
      <p:sp>
        <p:nvSpPr>
          <p:cNvPr id="8" name="bmkOffParent02"/>
          <p:cNvSpPr txBox="1">
            <a:spLocks noChangeArrowheads="1"/>
          </p:cNvSpPr>
          <p:nvPr/>
        </p:nvSpPr>
        <p:spPr bwMode="auto">
          <a:xfrm>
            <a:off x="1394521" y="284164"/>
            <a:ext cx="5463810" cy="301625"/>
          </a:xfrm>
          <a:prstGeom prst="rect">
            <a:avLst/>
          </a:prstGeom>
          <a:noFill/>
          <a:ln w="1778" algn="ctr">
            <a:noFill/>
            <a:miter lim="800000"/>
            <a:headEnd/>
            <a:tailEnd/>
          </a:ln>
          <a:effectLst/>
        </p:spPr>
        <p:txBody>
          <a:bodyPr lIns="0" tIns="0" rIns="0" bIns="0"/>
          <a:lstStyle/>
          <a:p>
            <a:pPr>
              <a:lnSpc>
                <a:spcPts val="1300"/>
              </a:lnSpc>
              <a:buFont typeface="AU Passata" pitchFamily="34" charset="0"/>
              <a:buNone/>
              <a:defRPr/>
            </a:pPr>
            <a:r>
              <a:rPr lang="en-US" sz="1100" cap="all">
                <a:solidFill>
                  <a:schemeClr val="bg2"/>
                </a:solidFill>
              </a:rPr>
              <a:t>AARHUS</a:t>
            </a:r>
          </a:p>
          <a:p>
            <a:pPr>
              <a:lnSpc>
                <a:spcPts val="1300"/>
              </a:lnSpc>
              <a:buFont typeface="AU Passata" pitchFamily="34" charset="0"/>
              <a:buNone/>
              <a:defRPr/>
            </a:pPr>
            <a:r>
              <a:rPr lang="en-US" sz="1100" cap="all">
                <a:solidFill>
                  <a:schemeClr val="bg2"/>
                </a:solidFill>
              </a:rPr>
              <a:t>UNIVERSITET</a:t>
            </a:r>
            <a:endParaRPr lang="en-US" sz="1100" cap="all" dirty="0">
              <a:solidFill>
                <a:schemeClr val="bg2"/>
              </a:solidFill>
            </a:endParaRPr>
          </a:p>
        </p:txBody>
      </p:sp>
      <p:sp>
        <p:nvSpPr>
          <p:cNvPr id="9" name="bmkOffUnitName02"/>
          <p:cNvSpPr txBox="1">
            <a:spLocks noChangeArrowheads="1"/>
          </p:cNvSpPr>
          <p:nvPr/>
        </p:nvSpPr>
        <p:spPr bwMode="auto">
          <a:xfrm>
            <a:off x="1396637" y="633413"/>
            <a:ext cx="5465927" cy="360362"/>
          </a:xfrm>
          <a:prstGeom prst="rect">
            <a:avLst/>
          </a:prstGeom>
          <a:noFill/>
          <a:ln w="1778" algn="ctr">
            <a:noFill/>
            <a:miter lim="800000"/>
            <a:headEnd/>
            <a:tailEnd/>
          </a:ln>
          <a:effectLst/>
        </p:spPr>
        <p:txBody>
          <a:bodyPr lIns="0" tIns="0" rIns="0" bIns="0"/>
          <a:lstStyle/>
          <a:p>
            <a:pPr>
              <a:lnSpc>
                <a:spcPts val="1080"/>
              </a:lnSpc>
              <a:buFont typeface="AU Passata" pitchFamily="34" charset="0"/>
              <a:buNone/>
              <a:defRPr/>
            </a:pPr>
            <a:endParaRPr lang="en-US" sz="900" cap="all">
              <a:solidFill>
                <a:schemeClr val="bg2"/>
              </a:solidFill>
            </a:endParaRPr>
          </a:p>
        </p:txBody>
      </p:sp>
      <p:sp>
        <p:nvSpPr>
          <p:cNvPr id="10" name="bmkFldPresentationTitle03"/>
          <p:cNvSpPr txBox="1">
            <a:spLocks noChangeArrowheads="1"/>
          </p:cNvSpPr>
          <p:nvPr/>
        </p:nvSpPr>
        <p:spPr bwMode="auto">
          <a:xfrm>
            <a:off x="6043626" y="6323013"/>
            <a:ext cx="3597396" cy="144462"/>
          </a:xfrm>
          <a:prstGeom prst="rect">
            <a:avLst/>
          </a:prstGeom>
          <a:noFill/>
          <a:ln w="1778" algn="ctr">
            <a:noFill/>
            <a:miter lim="800000"/>
            <a:headEnd/>
            <a:tailEnd/>
          </a:ln>
          <a:effectLst/>
        </p:spPr>
        <p:txBody>
          <a:bodyPr lIns="0" tIns="0" rIns="0" bIns="0" anchor="b"/>
          <a:lstStyle>
            <a:lvl1pPr eaLnBrk="0" hangingPunct="0">
              <a:defRPr sz="3600">
                <a:solidFill>
                  <a:schemeClr val="tx1"/>
                </a:solidFill>
                <a:latin typeface="AU Passata" panose="020B0503030502030804" pitchFamily="34" charset="0"/>
              </a:defRPr>
            </a:lvl1pPr>
            <a:lvl2pPr marL="742950" indent="-285750" eaLnBrk="0" hangingPunct="0">
              <a:defRPr sz="3600">
                <a:solidFill>
                  <a:schemeClr val="tx1"/>
                </a:solidFill>
                <a:latin typeface="AU Passata" panose="020B0503030502030804" pitchFamily="34" charset="0"/>
              </a:defRPr>
            </a:lvl2pPr>
            <a:lvl3pPr marL="1143000" indent="-228600" eaLnBrk="0" hangingPunct="0">
              <a:defRPr sz="3600">
                <a:solidFill>
                  <a:schemeClr val="tx1"/>
                </a:solidFill>
                <a:latin typeface="AU Passata" panose="020B0503030502030804" pitchFamily="34" charset="0"/>
              </a:defRPr>
            </a:lvl3pPr>
            <a:lvl4pPr marL="1600200" indent="-228600" eaLnBrk="0" hangingPunct="0">
              <a:defRPr sz="3600">
                <a:solidFill>
                  <a:schemeClr val="tx1"/>
                </a:solidFill>
                <a:latin typeface="AU Passata" panose="020B0503030502030804" pitchFamily="34" charset="0"/>
              </a:defRPr>
            </a:lvl4pPr>
            <a:lvl5pPr marL="2057400" indent="-228600" eaLnBrk="0" hangingPunct="0">
              <a:defRPr sz="3600">
                <a:solidFill>
                  <a:schemeClr val="tx1"/>
                </a:solidFill>
                <a:latin typeface="AU Passata" panose="020B0503030502030804" pitchFamily="34" charset="0"/>
              </a:defRPr>
            </a:lvl5pPr>
            <a:lvl6pPr marL="2514600" indent="-228600" eaLnBrk="0" fontAlgn="base" hangingPunct="0">
              <a:spcBef>
                <a:spcPct val="0"/>
              </a:spcBef>
              <a:spcAft>
                <a:spcPct val="0"/>
              </a:spcAft>
              <a:defRPr sz="3600">
                <a:solidFill>
                  <a:schemeClr val="tx1"/>
                </a:solidFill>
                <a:latin typeface="AU Passata" panose="020B0503030502030804" pitchFamily="34" charset="0"/>
              </a:defRPr>
            </a:lvl6pPr>
            <a:lvl7pPr marL="2971800" indent="-228600" eaLnBrk="0" fontAlgn="base" hangingPunct="0">
              <a:spcBef>
                <a:spcPct val="0"/>
              </a:spcBef>
              <a:spcAft>
                <a:spcPct val="0"/>
              </a:spcAft>
              <a:defRPr sz="3600">
                <a:solidFill>
                  <a:schemeClr val="tx1"/>
                </a:solidFill>
                <a:latin typeface="AU Passata" panose="020B0503030502030804" pitchFamily="34" charset="0"/>
              </a:defRPr>
            </a:lvl7pPr>
            <a:lvl8pPr marL="3429000" indent="-228600" eaLnBrk="0" fontAlgn="base" hangingPunct="0">
              <a:spcBef>
                <a:spcPct val="0"/>
              </a:spcBef>
              <a:spcAft>
                <a:spcPct val="0"/>
              </a:spcAft>
              <a:defRPr sz="3600">
                <a:solidFill>
                  <a:schemeClr val="tx1"/>
                </a:solidFill>
                <a:latin typeface="AU Passata" panose="020B0503030502030804" pitchFamily="34" charset="0"/>
              </a:defRPr>
            </a:lvl8pPr>
            <a:lvl9pPr marL="3886200" indent="-228600" eaLnBrk="0" fontAlgn="base" hangingPunct="0">
              <a:spcBef>
                <a:spcPct val="0"/>
              </a:spcBef>
              <a:spcAft>
                <a:spcPct val="0"/>
              </a:spcAft>
              <a:defRPr sz="3600">
                <a:solidFill>
                  <a:schemeClr val="tx1"/>
                </a:solidFill>
                <a:latin typeface="AU Passata" panose="020B0503030502030804" pitchFamily="34" charset="0"/>
              </a:defRPr>
            </a:lvl9pPr>
          </a:lstStyle>
          <a:p>
            <a:pPr algn="r" eaLnBrk="1" hangingPunct="1">
              <a:lnSpc>
                <a:spcPts val="1200"/>
              </a:lnSpc>
              <a:buFont typeface="AU Passata" panose="020B0503030502030804" pitchFamily="34" charset="0"/>
              <a:buNone/>
            </a:pPr>
            <a:r>
              <a:rPr lang="da-DK" altLang="da-DK" sz="3600"/>
              <a:t>   </a:t>
            </a:r>
          </a:p>
        </p:txBody>
      </p:sp>
      <p:sp>
        <p:nvSpPr>
          <p:cNvPr id="11" name="bmkADName03"/>
          <p:cNvSpPr txBox="1">
            <a:spLocks noChangeArrowheads="1"/>
          </p:cNvSpPr>
          <p:nvPr/>
        </p:nvSpPr>
        <p:spPr bwMode="auto">
          <a:xfrm>
            <a:off x="6045743" y="6499226"/>
            <a:ext cx="3597396" cy="144463"/>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eaLnBrk="1" hangingPunct="1">
              <a:lnSpc>
                <a:spcPts val="1200"/>
              </a:lnSpc>
              <a:defRPr/>
            </a:pPr>
            <a:endParaRPr lang="da-DK" sz="1100" smtClean="0">
              <a:solidFill>
                <a:schemeClr val="bg2"/>
              </a:solidFill>
            </a:endParaRPr>
          </a:p>
        </p:txBody>
      </p:sp>
      <p:sp>
        <p:nvSpPr>
          <p:cNvPr id="1036" name="bmkSekundærtLogo02"/>
          <p:cNvSpPr>
            <a:spLocks noChangeArrowheads="1"/>
          </p:cNvSpPr>
          <p:nvPr/>
        </p:nvSpPr>
        <p:spPr bwMode="auto">
          <a:xfrm>
            <a:off x="391482" y="6176189"/>
            <a:ext cx="778730" cy="553998"/>
          </a:xfrm>
          <a:prstGeom prst="rect">
            <a:avLst/>
          </a:prstGeom>
          <a:solidFill>
            <a:schemeClr val="bg1">
              <a:alpha val="0"/>
            </a:schemeClr>
          </a:solidFill>
          <a:ln w="1778" algn="ctr">
            <a:solidFill>
              <a:schemeClr val="bg1"/>
            </a:solidFill>
            <a:miter lim="800000"/>
            <a:headEnd/>
            <a:tailEnd/>
          </a:ln>
        </p:spPr>
        <p:txBody>
          <a:bodyPr anchor="ctr">
            <a:spAutoFit/>
          </a:bodyPr>
          <a:lstStyle/>
          <a:p>
            <a:pPr>
              <a:lnSpc>
                <a:spcPts val="3600"/>
              </a:lnSpc>
              <a:buFont typeface="AU Passata" pitchFamily="34" charset="0"/>
              <a:buNone/>
              <a:defRPr/>
            </a:pPr>
            <a:endParaRPr lang="da-DK" sz="4799"/>
          </a:p>
        </p:txBody>
      </p:sp>
    </p:spTree>
    <p:extLst>
      <p:ext uri="{BB962C8B-B14F-4D97-AF65-F5344CB8AC3E}">
        <p14:creationId xmlns:p14="http://schemas.microsoft.com/office/powerpoint/2010/main" val="14981240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rtl="0" eaLnBrk="0" fontAlgn="base" hangingPunct="0">
        <a:lnSpc>
          <a:spcPct val="83000"/>
        </a:lnSpc>
        <a:spcBef>
          <a:spcPct val="0"/>
        </a:spcBef>
        <a:spcAft>
          <a:spcPct val="0"/>
        </a:spcAft>
        <a:defRPr sz="4000" cap="all">
          <a:solidFill>
            <a:schemeClr val="bg2"/>
          </a:solidFill>
          <a:latin typeface="Tahoma" pitchFamily="34" charset="0"/>
          <a:ea typeface="+mj-ea"/>
          <a:cs typeface="+mj-cs"/>
        </a:defRPr>
      </a:lvl1pPr>
      <a:lvl2pPr algn="l" rtl="0" eaLnBrk="0" fontAlgn="base" hangingPunct="0">
        <a:lnSpc>
          <a:spcPct val="83000"/>
        </a:lnSpc>
        <a:spcBef>
          <a:spcPct val="0"/>
        </a:spcBef>
        <a:spcAft>
          <a:spcPct val="0"/>
        </a:spcAft>
        <a:defRPr sz="4000">
          <a:solidFill>
            <a:schemeClr val="bg2"/>
          </a:solidFill>
          <a:latin typeface="Tahoma" pitchFamily="34" charset="0"/>
        </a:defRPr>
      </a:lvl2pPr>
      <a:lvl3pPr algn="l" rtl="0" eaLnBrk="0" fontAlgn="base" hangingPunct="0">
        <a:lnSpc>
          <a:spcPct val="83000"/>
        </a:lnSpc>
        <a:spcBef>
          <a:spcPct val="0"/>
        </a:spcBef>
        <a:spcAft>
          <a:spcPct val="0"/>
        </a:spcAft>
        <a:defRPr sz="4000">
          <a:solidFill>
            <a:schemeClr val="bg2"/>
          </a:solidFill>
          <a:latin typeface="Tahoma" pitchFamily="34" charset="0"/>
        </a:defRPr>
      </a:lvl3pPr>
      <a:lvl4pPr algn="l" rtl="0" eaLnBrk="0" fontAlgn="base" hangingPunct="0">
        <a:lnSpc>
          <a:spcPct val="83000"/>
        </a:lnSpc>
        <a:spcBef>
          <a:spcPct val="0"/>
        </a:spcBef>
        <a:spcAft>
          <a:spcPct val="0"/>
        </a:spcAft>
        <a:defRPr sz="4000">
          <a:solidFill>
            <a:schemeClr val="bg2"/>
          </a:solidFill>
          <a:latin typeface="Tahoma" pitchFamily="34" charset="0"/>
        </a:defRPr>
      </a:lvl4pPr>
      <a:lvl5pPr algn="l" rtl="0" eaLnBrk="0" fontAlgn="base" hangingPunct="0">
        <a:lnSpc>
          <a:spcPct val="83000"/>
        </a:lnSpc>
        <a:spcBef>
          <a:spcPct val="0"/>
        </a:spcBef>
        <a:spcAft>
          <a:spcPct val="0"/>
        </a:spcAft>
        <a:defRPr sz="4000">
          <a:solidFill>
            <a:schemeClr val="bg2"/>
          </a:solidFill>
          <a:latin typeface="Tahoma" pitchFamily="34" charset="0"/>
        </a:defRPr>
      </a:lvl5pPr>
      <a:lvl6pPr marL="457200" algn="l" rtl="0" fontAlgn="base">
        <a:lnSpc>
          <a:spcPct val="83000"/>
        </a:lnSpc>
        <a:spcBef>
          <a:spcPct val="0"/>
        </a:spcBef>
        <a:spcAft>
          <a:spcPct val="0"/>
        </a:spcAft>
        <a:defRPr sz="4000">
          <a:solidFill>
            <a:schemeClr val="bg2"/>
          </a:solidFill>
          <a:latin typeface="AU Passata" pitchFamily="34" charset="0"/>
        </a:defRPr>
      </a:lvl6pPr>
      <a:lvl7pPr marL="914400" algn="l" rtl="0" fontAlgn="base">
        <a:lnSpc>
          <a:spcPct val="83000"/>
        </a:lnSpc>
        <a:spcBef>
          <a:spcPct val="0"/>
        </a:spcBef>
        <a:spcAft>
          <a:spcPct val="0"/>
        </a:spcAft>
        <a:defRPr sz="4000">
          <a:solidFill>
            <a:schemeClr val="bg2"/>
          </a:solidFill>
          <a:latin typeface="AU Passata" pitchFamily="34" charset="0"/>
        </a:defRPr>
      </a:lvl7pPr>
      <a:lvl8pPr marL="1371600" algn="l" rtl="0" fontAlgn="base">
        <a:lnSpc>
          <a:spcPct val="83000"/>
        </a:lnSpc>
        <a:spcBef>
          <a:spcPct val="0"/>
        </a:spcBef>
        <a:spcAft>
          <a:spcPct val="0"/>
        </a:spcAft>
        <a:defRPr sz="4000">
          <a:solidFill>
            <a:schemeClr val="bg2"/>
          </a:solidFill>
          <a:latin typeface="AU Passata" pitchFamily="34" charset="0"/>
        </a:defRPr>
      </a:lvl8pPr>
      <a:lvl9pPr marL="1828800" algn="l" rtl="0" fontAlgn="base">
        <a:lnSpc>
          <a:spcPct val="83000"/>
        </a:lnSpc>
        <a:spcBef>
          <a:spcPct val="0"/>
        </a:spcBef>
        <a:spcAft>
          <a:spcPct val="0"/>
        </a:spcAft>
        <a:defRPr sz="4000">
          <a:solidFill>
            <a:schemeClr val="bg2"/>
          </a:solidFill>
          <a:latin typeface="AU Passata" pitchFamily="34" charset="0"/>
        </a:defRPr>
      </a:lvl9pPr>
    </p:titleStyle>
    <p:bodyStyle>
      <a:lvl1pPr marL="174625" indent="-174625" algn="l" rtl="0" eaLnBrk="0" fontAlgn="base" hangingPunct="0">
        <a:lnSpc>
          <a:spcPct val="92000"/>
        </a:lnSpc>
        <a:spcBef>
          <a:spcPct val="0"/>
        </a:spcBef>
        <a:spcAft>
          <a:spcPct val="0"/>
        </a:spcAft>
        <a:buFont typeface="AU Passata" panose="020B0503030502030804" pitchFamily="34" charset="0"/>
        <a:buChar char="›"/>
        <a:defRPr sz="2400">
          <a:solidFill>
            <a:schemeClr val="bg2"/>
          </a:solidFill>
          <a:latin typeface="Tahoma" pitchFamily="34" charset="0"/>
          <a:ea typeface="+mn-ea"/>
          <a:cs typeface="+mn-cs"/>
        </a:defRPr>
      </a:lvl1pPr>
      <a:lvl2pPr marL="174625" indent="-174625" algn="l" rtl="0" eaLnBrk="0" fontAlgn="base" hangingPunct="0">
        <a:lnSpc>
          <a:spcPct val="94000"/>
        </a:lnSpc>
        <a:spcBef>
          <a:spcPct val="0"/>
        </a:spcBef>
        <a:spcAft>
          <a:spcPct val="0"/>
        </a:spcAft>
        <a:buFont typeface="AU Passata" panose="020B0503030502030804" pitchFamily="34" charset="0"/>
        <a:buChar char="›"/>
        <a:defRPr sz="2000">
          <a:solidFill>
            <a:schemeClr val="bg2"/>
          </a:solidFill>
          <a:latin typeface="Tahoma" pitchFamily="34" charset="0"/>
        </a:defRPr>
      </a:lvl2pPr>
      <a:lvl3pPr marL="174625" indent="-174625" algn="l" rtl="0" eaLnBrk="0" fontAlgn="base" hangingPunct="0">
        <a:lnSpc>
          <a:spcPct val="97000"/>
        </a:lnSpc>
        <a:spcBef>
          <a:spcPct val="0"/>
        </a:spcBef>
        <a:spcAft>
          <a:spcPct val="0"/>
        </a:spcAft>
        <a:buFont typeface="AU Passata" panose="020B0503030502030804" pitchFamily="34" charset="0"/>
        <a:buChar char="›"/>
        <a:defRPr>
          <a:solidFill>
            <a:schemeClr val="bg2"/>
          </a:solidFill>
          <a:latin typeface="Tahoma" pitchFamily="34" charset="0"/>
        </a:defRPr>
      </a:lvl3pPr>
      <a:lvl4pPr marL="174625" indent="-174625" algn="l" rtl="0" eaLnBrk="0" fontAlgn="base" hangingPunct="0">
        <a:lnSpc>
          <a:spcPct val="99000"/>
        </a:lnSpc>
        <a:spcBef>
          <a:spcPct val="0"/>
        </a:spcBef>
        <a:spcAft>
          <a:spcPct val="0"/>
        </a:spcAft>
        <a:buFont typeface="AU Passata" panose="020B0503030502030804" pitchFamily="34" charset="0"/>
        <a:buChar char="›"/>
        <a:defRPr sz="1600">
          <a:solidFill>
            <a:schemeClr val="bg2"/>
          </a:solidFill>
          <a:latin typeface="Tahoma" pitchFamily="34" charset="0"/>
        </a:defRPr>
      </a:lvl4pPr>
      <a:lvl5pPr marL="174625" indent="-174625" algn="l" rtl="0" eaLnBrk="0" fontAlgn="base" hangingPunct="0">
        <a:lnSpc>
          <a:spcPct val="99000"/>
        </a:lnSpc>
        <a:spcBef>
          <a:spcPct val="0"/>
        </a:spcBef>
        <a:spcAft>
          <a:spcPct val="0"/>
        </a:spcAft>
        <a:buFont typeface="AU Passata" panose="020B0503030502030804" pitchFamily="34" charset="0"/>
        <a:buChar char="›"/>
        <a:defRPr sz="1600">
          <a:solidFill>
            <a:schemeClr val="bg2"/>
          </a:solidFill>
          <a:latin typeface="Tahoma" pitchFamily="34" charset="0"/>
        </a:defRPr>
      </a:lvl5pPr>
      <a:lvl6pPr marL="13525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fontAlgn="base">
        <a:lnSpc>
          <a:spcPct val="99000"/>
        </a:lnSpc>
        <a:spcBef>
          <a:spcPct val="20000"/>
        </a:spcBef>
        <a:spcAft>
          <a:spcPct val="0"/>
        </a:spcAft>
        <a:buFont typeface="AU Passata" pitchFamily="34" charset="0"/>
        <a:buChar char="›"/>
        <a:defRPr sz="16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1263361"/>
            <a:ext cx="10725198" cy="4099584"/>
          </a:xfrm>
        </p:spPr>
        <p:txBody>
          <a:bodyPr/>
          <a:lstStyle/>
          <a:p>
            <a:pPr algn="ctr"/>
            <a:r>
              <a:rPr lang="en-GB" dirty="0" smtClean="0"/>
              <a:t/>
            </a:r>
            <a:br>
              <a:rPr lang="en-GB" dirty="0" smtClean="0"/>
            </a:br>
            <a:r>
              <a:rPr lang="en-US" sz="4000" dirty="0"/>
              <a:t>Early life exposure and pubertal development: The DNBC Puberty cohort</a:t>
            </a:r>
            <a:r>
              <a:rPr lang="en-GB" sz="4000" dirty="0" smtClean="0"/>
              <a:t/>
            </a:r>
            <a:br>
              <a:rPr lang="en-GB" sz="4000" dirty="0" smtClean="0"/>
            </a:br>
            <a:r>
              <a:rPr lang="en-GB" dirty="0" smtClean="0"/>
              <a:t/>
            </a:r>
            <a:br>
              <a:rPr lang="en-GB" dirty="0" smtClean="0"/>
            </a:br>
            <a:r>
              <a:rPr lang="en-GB" sz="2400" dirty="0" smtClean="0"/>
              <a:t>professor of epidemiology</a:t>
            </a:r>
            <a:br>
              <a:rPr lang="en-GB" sz="2400" dirty="0" smtClean="0"/>
            </a:br>
            <a:r>
              <a:rPr lang="en-GB" sz="2400" dirty="0" smtClean="0"/>
              <a:t>Cecilia </a:t>
            </a:r>
            <a:r>
              <a:rPr lang="en-GB" sz="2400" dirty="0" err="1" smtClean="0"/>
              <a:t>høst</a:t>
            </a:r>
            <a:r>
              <a:rPr lang="en-GB" sz="2400" dirty="0" smtClean="0"/>
              <a:t> </a:t>
            </a:r>
            <a:r>
              <a:rPr lang="en-GB" sz="2400" dirty="0" err="1" smtClean="0"/>
              <a:t>ramlau-Hansen</a:t>
            </a:r>
            <a:r>
              <a:rPr lang="en-GB" sz="2400" dirty="0" smtClean="0"/>
              <a:t>, </a:t>
            </a:r>
            <a:r>
              <a:rPr lang="en-GB" sz="2400" dirty="0" err="1" smtClean="0"/>
              <a:t>MHSc</a:t>
            </a:r>
            <a:r>
              <a:rPr lang="en-GB" sz="2400" dirty="0" smtClean="0"/>
              <a:t>, PhD </a:t>
            </a:r>
            <a:br>
              <a:rPr lang="en-GB" sz="2400" dirty="0" smtClean="0"/>
            </a:br>
            <a:r>
              <a:rPr lang="en-GB" sz="2400" dirty="0" smtClean="0"/>
              <a:t>department of public health</a:t>
            </a:r>
            <a:br>
              <a:rPr lang="en-GB" sz="2400" dirty="0" smtClean="0"/>
            </a:br>
            <a:r>
              <a:rPr lang="en-GB" sz="2400" dirty="0" smtClean="0"/>
              <a:t>Aarhus university, </a:t>
            </a:r>
            <a:r>
              <a:rPr lang="en-GB" sz="2400" dirty="0" err="1" smtClean="0"/>
              <a:t>denmark</a:t>
            </a:r>
            <a:endParaRPr lang="en-GB" sz="2400" dirty="0"/>
          </a:p>
        </p:txBody>
      </p:sp>
    </p:spTree>
    <p:custDataLst>
      <p:tags r:id="rId1"/>
    </p:custDataLst>
    <p:extLst>
      <p:ext uri="{BB962C8B-B14F-4D97-AF65-F5344CB8AC3E}">
        <p14:creationId xmlns:p14="http://schemas.microsoft.com/office/powerpoint/2010/main" val="948320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noFill/>
        </p:spPr>
        <p:txBody>
          <a:bodyPr/>
          <a:lstStyle/>
          <a:p>
            <a:r>
              <a:rPr lang="da-DK" dirty="0" smtClean="0"/>
              <a:t>DETERMINANTS OF PUBERTAL TIMING?</a:t>
            </a:r>
            <a:endParaRPr lang="da-DK" cap="none" dirty="0">
              <a:solidFill>
                <a:schemeClr val="bg2"/>
              </a:solidFill>
            </a:endParaRPr>
          </a:p>
        </p:txBody>
      </p:sp>
      <p:sp>
        <p:nvSpPr>
          <p:cNvPr id="23" name="Tekstfelt 23">
            <a:extLst>
              <a:ext uri="{FF2B5EF4-FFF2-40B4-BE49-F238E27FC236}">
                <a16:creationId xmlns:a16="http://schemas.microsoft.com/office/drawing/2014/main" id="{71E62DB1-C991-574B-9C53-A92A77C73D4B}"/>
              </a:ext>
            </a:extLst>
          </p:cNvPr>
          <p:cNvSpPr txBox="1">
            <a:spLocks noChangeArrowheads="1"/>
          </p:cNvSpPr>
          <p:nvPr/>
        </p:nvSpPr>
        <p:spPr bwMode="auto">
          <a:xfrm>
            <a:off x="1386878" y="4192236"/>
            <a:ext cx="1678112"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Nutrition</a:t>
            </a:r>
          </a:p>
        </p:txBody>
      </p:sp>
      <p:sp>
        <p:nvSpPr>
          <p:cNvPr id="24" name="Ellipse 23">
            <a:extLst>
              <a:ext uri="{FF2B5EF4-FFF2-40B4-BE49-F238E27FC236}">
                <a16:creationId xmlns:a16="http://schemas.microsoft.com/office/drawing/2014/main" id="{724D25D7-9CF4-F043-AB64-832905D4E750}"/>
              </a:ext>
            </a:extLst>
          </p:cNvPr>
          <p:cNvSpPr/>
          <p:nvPr/>
        </p:nvSpPr>
        <p:spPr>
          <a:xfrm>
            <a:off x="2982657" y="3045394"/>
            <a:ext cx="2250430" cy="129494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5" name="Tekstfelt 24">
            <a:extLst>
              <a:ext uri="{FF2B5EF4-FFF2-40B4-BE49-F238E27FC236}">
                <a16:creationId xmlns:a16="http://schemas.microsoft.com/office/drawing/2014/main" id="{3A3DA22D-0D02-3442-A77A-9EE595B7CEA6}"/>
              </a:ext>
            </a:extLst>
          </p:cNvPr>
          <p:cNvSpPr txBox="1"/>
          <p:nvPr/>
        </p:nvSpPr>
        <p:spPr>
          <a:xfrm>
            <a:off x="2884112" y="3160475"/>
            <a:ext cx="2474887" cy="912814"/>
          </a:xfrm>
          <a:prstGeom prst="rect">
            <a:avLst/>
          </a:prstGeom>
          <a:noFill/>
        </p:spPr>
        <p:txBody>
          <a:bodyPr wrap="square" rtlCol="0">
            <a:spAutoFit/>
          </a:bodyPr>
          <a:lstStyle/>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Early</a:t>
            </a:r>
            <a:r>
              <a:rPr lang="da-DK" sz="2666" dirty="0">
                <a:solidFill>
                  <a:schemeClr val="bg1"/>
                </a:solidFill>
                <a:latin typeface="AU Passata" panose="020B0503030502030804" pitchFamily="34" charset="77"/>
                <a:ea typeface="Franklin Gothic Book" charset="0"/>
                <a:cs typeface="Franklin Gothic Book" charset="0"/>
              </a:rPr>
              <a:t> </a:t>
            </a:r>
          </a:p>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puberty</a:t>
            </a:r>
            <a:endParaRPr lang="da-DK" sz="2666" dirty="0">
              <a:solidFill>
                <a:schemeClr val="bg1"/>
              </a:solidFill>
              <a:latin typeface="AU Passata" panose="020B0503030502030804" pitchFamily="34" charset="77"/>
              <a:ea typeface="Franklin Gothic Book" charset="0"/>
              <a:cs typeface="Franklin Gothic Book" charset="0"/>
            </a:endParaRPr>
          </a:p>
        </p:txBody>
      </p:sp>
      <p:sp>
        <p:nvSpPr>
          <p:cNvPr id="27" name="Rektangel 26">
            <a:extLst>
              <a:ext uri="{FF2B5EF4-FFF2-40B4-BE49-F238E27FC236}">
                <a16:creationId xmlns:a16="http://schemas.microsoft.com/office/drawing/2014/main" id="{7DAF1247-3945-9549-9976-DC5D52ABAE43}"/>
              </a:ext>
            </a:extLst>
          </p:cNvPr>
          <p:cNvSpPr/>
          <p:nvPr/>
        </p:nvSpPr>
        <p:spPr bwMode="auto">
          <a:xfrm>
            <a:off x="5921715" y="2341306"/>
            <a:ext cx="376825" cy="434895"/>
          </a:xfrm>
          <a:prstGeom prst="rect">
            <a:avLst/>
          </a:prstGeom>
          <a:solidFill>
            <a:srgbClr val="7030A0"/>
          </a:solidFill>
          <a:ln w="1778" cap="flat" cmpd="sng" algn="ctr">
            <a:solidFill>
              <a:schemeClr val="accent2"/>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95000"/>
              </a:lnSpc>
              <a:defRPr/>
            </a:pPr>
            <a:r>
              <a:rPr lang="da-DK" sz="2133" dirty="0">
                <a:solidFill>
                  <a:schemeClr val="bg1"/>
                </a:solidFill>
                <a:latin typeface="AU Passata" panose="020B0503030502030804" pitchFamily="34" charset="77"/>
              </a:rPr>
              <a:t>?</a:t>
            </a:r>
          </a:p>
        </p:txBody>
      </p:sp>
      <p:sp>
        <p:nvSpPr>
          <p:cNvPr id="28" name="Tekstfelt 23">
            <a:extLst>
              <a:ext uri="{FF2B5EF4-FFF2-40B4-BE49-F238E27FC236}">
                <a16:creationId xmlns:a16="http://schemas.microsoft.com/office/drawing/2014/main" id="{73832762-9C78-8449-8EA0-8252CFED05AF}"/>
              </a:ext>
            </a:extLst>
          </p:cNvPr>
          <p:cNvSpPr txBox="1">
            <a:spLocks noChangeArrowheads="1"/>
          </p:cNvSpPr>
          <p:nvPr/>
        </p:nvSpPr>
        <p:spPr bwMode="auto">
          <a:xfrm>
            <a:off x="1797230" y="2189406"/>
            <a:ext cx="2515209"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Genetics</a:t>
            </a:r>
          </a:p>
        </p:txBody>
      </p:sp>
      <p:sp>
        <p:nvSpPr>
          <p:cNvPr id="29" name="Højrepil 28">
            <a:extLst>
              <a:ext uri="{FF2B5EF4-FFF2-40B4-BE49-F238E27FC236}">
                <a16:creationId xmlns:a16="http://schemas.microsoft.com/office/drawing/2014/main" id="{2D6C0BC3-B6CD-E544-BE91-A726CC3A2B7C}"/>
              </a:ext>
            </a:extLst>
          </p:cNvPr>
          <p:cNvSpPr/>
          <p:nvPr/>
        </p:nvSpPr>
        <p:spPr>
          <a:xfrm rot="8448349">
            <a:off x="5179294" y="2811318"/>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0" name="Højrepil 29">
            <a:extLst>
              <a:ext uri="{FF2B5EF4-FFF2-40B4-BE49-F238E27FC236}">
                <a16:creationId xmlns:a16="http://schemas.microsoft.com/office/drawing/2014/main" id="{7F82AF94-2A22-E145-B8D8-AEC5332E2BE6}"/>
              </a:ext>
            </a:extLst>
          </p:cNvPr>
          <p:cNvSpPr/>
          <p:nvPr/>
        </p:nvSpPr>
        <p:spPr>
          <a:xfrm rot="2304360">
            <a:off x="2575615" y="2685664"/>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1" name="Højrepil 30">
            <a:extLst>
              <a:ext uri="{FF2B5EF4-FFF2-40B4-BE49-F238E27FC236}">
                <a16:creationId xmlns:a16="http://schemas.microsoft.com/office/drawing/2014/main" id="{2C5D65DF-0C5A-A344-8A56-87C153268332}"/>
              </a:ext>
            </a:extLst>
          </p:cNvPr>
          <p:cNvSpPr/>
          <p:nvPr/>
        </p:nvSpPr>
        <p:spPr>
          <a:xfrm rot="16200000">
            <a:off x="3845559" y="4554116"/>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2" name="Højrepil 31">
            <a:extLst>
              <a:ext uri="{FF2B5EF4-FFF2-40B4-BE49-F238E27FC236}">
                <a16:creationId xmlns:a16="http://schemas.microsoft.com/office/drawing/2014/main" id="{CC604277-C3D0-AE40-A39C-25B1F7005C71}"/>
              </a:ext>
            </a:extLst>
          </p:cNvPr>
          <p:cNvSpPr/>
          <p:nvPr/>
        </p:nvSpPr>
        <p:spPr>
          <a:xfrm rot="20000417">
            <a:off x="2467176" y="3922825"/>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3" name="Tekstfelt 23">
            <a:extLst>
              <a:ext uri="{FF2B5EF4-FFF2-40B4-BE49-F238E27FC236}">
                <a16:creationId xmlns:a16="http://schemas.microsoft.com/office/drawing/2014/main" id="{61F4FD90-55D6-B54E-914B-B95A704A1EA5}"/>
              </a:ext>
            </a:extLst>
          </p:cNvPr>
          <p:cNvSpPr txBox="1">
            <a:spLocks noChangeArrowheads="1"/>
          </p:cNvSpPr>
          <p:nvPr/>
        </p:nvSpPr>
        <p:spPr bwMode="auto">
          <a:xfrm>
            <a:off x="3200287" y="5084274"/>
            <a:ext cx="2224303"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Living conditions</a:t>
            </a:r>
          </a:p>
        </p:txBody>
      </p:sp>
      <p:sp>
        <p:nvSpPr>
          <p:cNvPr id="34" name="Højrepil 33">
            <a:extLst>
              <a:ext uri="{FF2B5EF4-FFF2-40B4-BE49-F238E27FC236}">
                <a16:creationId xmlns:a16="http://schemas.microsoft.com/office/drawing/2014/main" id="{2C4D615F-DB4C-7246-BB72-C44261625B6E}"/>
              </a:ext>
            </a:extLst>
          </p:cNvPr>
          <p:cNvSpPr/>
          <p:nvPr/>
        </p:nvSpPr>
        <p:spPr>
          <a:xfrm rot="12673774">
            <a:off x="5283863" y="4025679"/>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7" name="Rektangel 36">
            <a:extLst>
              <a:ext uri="{FF2B5EF4-FFF2-40B4-BE49-F238E27FC236}">
                <a16:creationId xmlns:a16="http://schemas.microsoft.com/office/drawing/2014/main" id="{8C107882-1442-7349-BE6C-7CD0106F3C18}"/>
              </a:ext>
            </a:extLst>
          </p:cNvPr>
          <p:cNvSpPr/>
          <p:nvPr/>
        </p:nvSpPr>
        <p:spPr bwMode="auto">
          <a:xfrm>
            <a:off x="5921715" y="4206052"/>
            <a:ext cx="376825" cy="434895"/>
          </a:xfrm>
          <a:prstGeom prst="rect">
            <a:avLst/>
          </a:prstGeom>
          <a:solidFill>
            <a:srgbClr val="7030A0"/>
          </a:solidFill>
          <a:ln w="1778" cap="flat" cmpd="sng" algn="ctr">
            <a:solidFill>
              <a:schemeClr val="accent2"/>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95000"/>
              </a:lnSpc>
              <a:defRPr/>
            </a:pPr>
            <a:r>
              <a:rPr lang="da-DK" sz="2133" dirty="0">
                <a:solidFill>
                  <a:schemeClr val="bg1"/>
                </a:solidFill>
                <a:latin typeface="AU Passata" panose="020B0503030502030804" pitchFamily="34" charset="77"/>
              </a:rPr>
              <a:t>?</a:t>
            </a:r>
          </a:p>
        </p:txBody>
      </p:sp>
      <p:sp>
        <p:nvSpPr>
          <p:cNvPr id="38" name="Tekstfelt 37">
            <a:extLst>
              <a:ext uri="{FF2B5EF4-FFF2-40B4-BE49-F238E27FC236}">
                <a16:creationId xmlns:a16="http://schemas.microsoft.com/office/drawing/2014/main" id="{985B86E2-C42E-AD45-B81F-E57B0600759D}"/>
              </a:ext>
            </a:extLst>
          </p:cNvPr>
          <p:cNvSpPr txBox="1"/>
          <p:nvPr/>
        </p:nvSpPr>
        <p:spPr>
          <a:xfrm>
            <a:off x="6482967" y="2341306"/>
            <a:ext cx="5221428" cy="2806346"/>
          </a:xfrm>
          <a:prstGeom prst="rect">
            <a:avLst/>
          </a:prstGeom>
          <a:noFill/>
        </p:spPr>
        <p:txBody>
          <a:bodyPr wrap="square" lIns="0" tIns="0" rIns="0" bIns="0" rtlCol="0">
            <a:spAutoFit/>
          </a:bodyPr>
          <a:lstStyle/>
          <a:p>
            <a:pPr>
              <a:lnSpc>
                <a:spcPct val="95000"/>
              </a:lnSpc>
            </a:pPr>
            <a:r>
              <a:rPr lang="da-DK" sz="2133" dirty="0" err="1">
                <a:latin typeface="+mn-lt"/>
              </a:rPr>
              <a:t>Prenatal</a:t>
            </a:r>
            <a:r>
              <a:rPr lang="da-DK" sz="2133" dirty="0">
                <a:latin typeface="+mn-lt"/>
              </a:rPr>
              <a:t> </a:t>
            </a:r>
            <a:r>
              <a:rPr lang="da-DK" sz="2133" dirty="0" err="1" smtClean="0">
                <a:latin typeface="+mn-lt"/>
              </a:rPr>
              <a:t>causes</a:t>
            </a:r>
            <a:r>
              <a:rPr lang="da-DK" sz="2133" dirty="0" smtClean="0">
                <a:latin typeface="+mn-lt"/>
              </a:rPr>
              <a:t>?</a:t>
            </a:r>
          </a:p>
          <a:p>
            <a:pPr>
              <a:lnSpc>
                <a:spcPct val="95000"/>
              </a:lnSpc>
            </a:pPr>
            <a:endParaRPr lang="da-DK" sz="2133" dirty="0" smtClean="0">
              <a:latin typeface="+mn-lt"/>
            </a:endParaRPr>
          </a:p>
          <a:p>
            <a:pPr>
              <a:lnSpc>
                <a:spcPct val="95000"/>
              </a:lnSpc>
            </a:pPr>
            <a:endParaRPr lang="da-DK" sz="2133" dirty="0" smtClean="0">
              <a:latin typeface="+mn-lt"/>
            </a:endParaRPr>
          </a:p>
          <a:p>
            <a:pPr>
              <a:lnSpc>
                <a:spcPct val="95000"/>
              </a:lnSpc>
            </a:pPr>
            <a:r>
              <a:rPr lang="da-DK" sz="2133" dirty="0" smtClean="0">
                <a:latin typeface="+mn-lt"/>
              </a:rPr>
              <a:t>	</a:t>
            </a:r>
            <a:r>
              <a:rPr lang="da-DK" sz="2133" dirty="0" err="1" smtClean="0">
                <a:latin typeface="+mn-lt"/>
              </a:rPr>
              <a:t>We</a:t>
            </a:r>
            <a:r>
              <a:rPr lang="da-DK" sz="2133" dirty="0" smtClean="0">
                <a:latin typeface="+mn-lt"/>
              </a:rPr>
              <a:t> have </a:t>
            </a:r>
            <a:r>
              <a:rPr lang="da-DK" sz="2133" dirty="0" err="1" smtClean="0">
                <a:latin typeface="+mn-lt"/>
              </a:rPr>
              <a:t>investigated</a:t>
            </a:r>
            <a:r>
              <a:rPr lang="da-DK" sz="2133" dirty="0" smtClean="0">
                <a:latin typeface="+mn-lt"/>
              </a:rPr>
              <a:t>:</a:t>
            </a:r>
          </a:p>
          <a:p>
            <a:pPr>
              <a:lnSpc>
                <a:spcPct val="95000"/>
              </a:lnSpc>
            </a:pPr>
            <a:r>
              <a:rPr lang="da-DK" sz="2133" dirty="0" smtClean="0">
                <a:latin typeface="+mn-lt"/>
              </a:rPr>
              <a:t>	</a:t>
            </a:r>
            <a:r>
              <a:rPr lang="da-DK" sz="2133" dirty="0" err="1" smtClean="0">
                <a:latin typeface="+mn-lt"/>
              </a:rPr>
              <a:t>Maternal</a:t>
            </a:r>
            <a:r>
              <a:rPr lang="da-DK" sz="2133" dirty="0" smtClean="0">
                <a:latin typeface="+mn-lt"/>
              </a:rPr>
              <a:t> </a:t>
            </a:r>
            <a:r>
              <a:rPr lang="da-DK" sz="2133" dirty="0" err="1" smtClean="0">
                <a:latin typeface="+mn-lt"/>
              </a:rPr>
              <a:t>lifestyle</a:t>
            </a:r>
            <a:r>
              <a:rPr lang="da-DK" sz="2133" dirty="0" smtClean="0">
                <a:latin typeface="+mn-lt"/>
              </a:rPr>
              <a:t> </a:t>
            </a:r>
            <a:r>
              <a:rPr lang="da-DK" sz="2133" dirty="0" err="1" smtClean="0">
                <a:latin typeface="+mn-lt"/>
              </a:rPr>
              <a:t>during</a:t>
            </a:r>
            <a:r>
              <a:rPr lang="da-DK" sz="2133" dirty="0" smtClean="0">
                <a:latin typeface="+mn-lt"/>
              </a:rPr>
              <a:t> </a:t>
            </a:r>
            <a:r>
              <a:rPr lang="da-DK" sz="2133" dirty="0" err="1" smtClean="0">
                <a:latin typeface="+mn-lt"/>
              </a:rPr>
              <a:t>pregnancy</a:t>
            </a:r>
            <a:r>
              <a:rPr lang="da-DK" sz="2133" dirty="0" smtClean="0">
                <a:latin typeface="+mn-lt"/>
              </a:rPr>
              <a:t> 	Endocrine </a:t>
            </a:r>
            <a:r>
              <a:rPr lang="da-DK" sz="2133" dirty="0" err="1" smtClean="0">
                <a:latin typeface="+mn-lt"/>
              </a:rPr>
              <a:t>disruptors</a:t>
            </a:r>
            <a:endParaRPr lang="da-DK" sz="2133" dirty="0" smtClean="0">
              <a:latin typeface="+mn-lt"/>
            </a:endParaRPr>
          </a:p>
          <a:p>
            <a:pPr>
              <a:lnSpc>
                <a:spcPct val="95000"/>
              </a:lnSpc>
            </a:pPr>
            <a:r>
              <a:rPr lang="da-DK" sz="2133" dirty="0" smtClean="0">
                <a:latin typeface="+mn-lt"/>
              </a:rPr>
              <a:t>	</a:t>
            </a:r>
            <a:r>
              <a:rPr lang="da-DK" sz="2133" dirty="0" err="1" smtClean="0">
                <a:latin typeface="+mn-lt"/>
              </a:rPr>
              <a:t>Maternal</a:t>
            </a:r>
            <a:r>
              <a:rPr lang="da-DK" sz="2133" dirty="0" smtClean="0">
                <a:latin typeface="+mn-lt"/>
              </a:rPr>
              <a:t> </a:t>
            </a:r>
            <a:r>
              <a:rPr lang="da-DK" sz="2133" dirty="0" err="1" smtClean="0">
                <a:latin typeface="+mn-lt"/>
              </a:rPr>
              <a:t>diseases</a:t>
            </a:r>
            <a:endParaRPr lang="da-DK" sz="2133" dirty="0" smtClean="0">
              <a:latin typeface="+mn-lt"/>
            </a:endParaRPr>
          </a:p>
          <a:p>
            <a:pPr>
              <a:lnSpc>
                <a:spcPct val="95000"/>
              </a:lnSpc>
            </a:pPr>
            <a:r>
              <a:rPr lang="da-DK" sz="2133" dirty="0" smtClean="0">
                <a:latin typeface="+mn-lt"/>
              </a:rPr>
              <a:t>	Social and </a:t>
            </a:r>
            <a:r>
              <a:rPr lang="da-DK" sz="2133" dirty="0" err="1" smtClean="0">
                <a:latin typeface="+mn-lt"/>
              </a:rPr>
              <a:t>psychological</a:t>
            </a:r>
            <a:r>
              <a:rPr lang="da-DK" sz="2133" dirty="0" smtClean="0">
                <a:latin typeface="+mn-lt"/>
              </a:rPr>
              <a:t> factors</a:t>
            </a:r>
          </a:p>
          <a:p>
            <a:pPr>
              <a:lnSpc>
                <a:spcPct val="95000"/>
              </a:lnSpc>
            </a:pPr>
            <a:r>
              <a:rPr lang="da-DK" sz="2133" dirty="0" smtClean="0">
                <a:latin typeface="+mn-lt"/>
              </a:rPr>
              <a:t> </a:t>
            </a:r>
            <a:endParaRPr lang="da-DK" sz="2133" dirty="0">
              <a:latin typeface="+mn-lt"/>
            </a:endParaRPr>
          </a:p>
        </p:txBody>
      </p:sp>
      <p:sp>
        <p:nvSpPr>
          <p:cNvPr id="39" name="Højrepil 38">
            <a:extLst>
              <a:ext uri="{FF2B5EF4-FFF2-40B4-BE49-F238E27FC236}">
                <a16:creationId xmlns:a16="http://schemas.microsoft.com/office/drawing/2014/main" id="{9DC7F185-E538-5745-8977-7078C72D9F2B}"/>
              </a:ext>
            </a:extLst>
          </p:cNvPr>
          <p:cNvSpPr/>
          <p:nvPr/>
        </p:nvSpPr>
        <p:spPr>
          <a:xfrm rot="5400000">
            <a:off x="3812177" y="2439382"/>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40" name="Tekstfelt 23">
            <a:extLst>
              <a:ext uri="{FF2B5EF4-FFF2-40B4-BE49-F238E27FC236}">
                <a16:creationId xmlns:a16="http://schemas.microsoft.com/office/drawing/2014/main" id="{39D645FE-7BFA-3A41-85D8-8980A56672B3}"/>
              </a:ext>
            </a:extLst>
          </p:cNvPr>
          <p:cNvSpPr txBox="1">
            <a:spLocks noChangeArrowheads="1"/>
          </p:cNvSpPr>
          <p:nvPr/>
        </p:nvSpPr>
        <p:spPr bwMode="auto">
          <a:xfrm>
            <a:off x="3146954" y="1899289"/>
            <a:ext cx="2515209"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Childhood obesity</a:t>
            </a:r>
          </a:p>
        </p:txBody>
      </p:sp>
      <p:pic>
        <p:nvPicPr>
          <p:cNvPr id="41" name="Billede 40">
            <a:extLst>
              <a:ext uri="{FF2B5EF4-FFF2-40B4-BE49-F238E27FC236}">
                <a16:creationId xmlns:a16="http://schemas.microsoft.com/office/drawing/2014/main" id="{269EDE6E-D18B-1846-98D9-EB11726B0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1149" y="2096853"/>
            <a:ext cx="995683" cy="1063622"/>
          </a:xfrm>
          <a:prstGeom prst="rect">
            <a:avLst/>
          </a:prstGeom>
        </p:spPr>
      </p:pic>
    </p:spTree>
    <p:extLst>
      <p:ext uri="{BB962C8B-B14F-4D97-AF65-F5344CB8AC3E}">
        <p14:creationId xmlns:p14="http://schemas.microsoft.com/office/powerpoint/2010/main" val="137817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lede 52">
            <a:extLst>
              <a:ext uri="{FF2B5EF4-FFF2-40B4-BE49-F238E27FC236}">
                <a16:creationId xmlns:a16="http://schemas.microsoft.com/office/drawing/2014/main" id="{D6C374F6-194A-A146-82B5-4A3B1264BCB7}"/>
              </a:ext>
            </a:extLst>
          </p:cNvPr>
          <p:cNvPicPr>
            <a:picLocks noChangeAspect="1"/>
          </p:cNvPicPr>
          <p:nvPr/>
        </p:nvPicPr>
        <p:blipFill rotWithShape="1">
          <a:blip r:embed="rId3"/>
          <a:srcRect t="42127" b="32679"/>
          <a:stretch/>
        </p:blipFill>
        <p:spPr>
          <a:xfrm>
            <a:off x="1377699" y="2641805"/>
            <a:ext cx="8747363" cy="1186606"/>
          </a:xfrm>
          <a:prstGeom prst="rect">
            <a:avLst/>
          </a:prstGeom>
        </p:spPr>
      </p:pic>
      <p:pic>
        <p:nvPicPr>
          <p:cNvPr id="55" name="Billede 54">
            <a:extLst>
              <a:ext uri="{FF2B5EF4-FFF2-40B4-BE49-F238E27FC236}">
                <a16:creationId xmlns:a16="http://schemas.microsoft.com/office/drawing/2014/main" id="{58451EE5-9706-274E-BBDE-4CC7F3018CB9}"/>
              </a:ext>
            </a:extLst>
          </p:cNvPr>
          <p:cNvPicPr>
            <a:picLocks noChangeAspect="1"/>
          </p:cNvPicPr>
          <p:nvPr/>
        </p:nvPicPr>
        <p:blipFill rotWithShape="1">
          <a:blip r:embed="rId3"/>
          <a:srcRect t="83467" r="85669" b="1216"/>
          <a:stretch/>
        </p:blipFill>
        <p:spPr>
          <a:xfrm>
            <a:off x="1375762" y="4578473"/>
            <a:ext cx="1253543" cy="721420"/>
          </a:xfrm>
          <a:prstGeom prst="rect">
            <a:avLst/>
          </a:prstGeom>
        </p:spPr>
      </p:pic>
      <p:pic>
        <p:nvPicPr>
          <p:cNvPr id="56" name="Billede 55">
            <a:extLst>
              <a:ext uri="{FF2B5EF4-FFF2-40B4-BE49-F238E27FC236}">
                <a16:creationId xmlns:a16="http://schemas.microsoft.com/office/drawing/2014/main" id="{F573E632-9127-3B46-B8A6-D9B024DD9FDE}"/>
              </a:ext>
            </a:extLst>
          </p:cNvPr>
          <p:cNvPicPr>
            <a:picLocks noChangeAspect="1"/>
          </p:cNvPicPr>
          <p:nvPr/>
        </p:nvPicPr>
        <p:blipFill rotWithShape="1">
          <a:blip r:embed="rId3"/>
          <a:srcRect l="50308" t="83467" r="39816" b="1216"/>
          <a:stretch/>
        </p:blipFill>
        <p:spPr>
          <a:xfrm>
            <a:off x="4275936" y="4578473"/>
            <a:ext cx="863870" cy="721420"/>
          </a:xfrm>
          <a:prstGeom prst="rect">
            <a:avLst/>
          </a:prstGeom>
        </p:spPr>
      </p:pic>
      <p:pic>
        <p:nvPicPr>
          <p:cNvPr id="57" name="Billede 56">
            <a:extLst>
              <a:ext uri="{FF2B5EF4-FFF2-40B4-BE49-F238E27FC236}">
                <a16:creationId xmlns:a16="http://schemas.microsoft.com/office/drawing/2014/main" id="{738D5534-C66B-1443-ABC0-28CF460649C2}"/>
              </a:ext>
            </a:extLst>
          </p:cNvPr>
          <p:cNvPicPr>
            <a:picLocks noChangeAspect="1"/>
          </p:cNvPicPr>
          <p:nvPr/>
        </p:nvPicPr>
        <p:blipFill rotWithShape="1">
          <a:blip r:embed="rId3"/>
          <a:srcRect l="71975" t="83467" r="15954" b="1216"/>
          <a:stretch/>
        </p:blipFill>
        <p:spPr>
          <a:xfrm>
            <a:off x="6900541" y="4576051"/>
            <a:ext cx="1055842" cy="721420"/>
          </a:xfrm>
          <a:prstGeom prst="rect">
            <a:avLst/>
          </a:prstGeom>
        </p:spPr>
      </p:pic>
      <p:sp>
        <p:nvSpPr>
          <p:cNvPr id="7" name="Tekstfelt 6">
            <a:extLst>
              <a:ext uri="{FF2B5EF4-FFF2-40B4-BE49-F238E27FC236}">
                <a16:creationId xmlns:a16="http://schemas.microsoft.com/office/drawing/2014/main" id="{9EF0F40E-83A9-3848-995F-7D02E00A7226}"/>
              </a:ext>
            </a:extLst>
          </p:cNvPr>
          <p:cNvSpPr txBox="1"/>
          <p:nvPr/>
        </p:nvSpPr>
        <p:spPr>
          <a:xfrm>
            <a:off x="9478789" y="5445224"/>
            <a:ext cx="1872208" cy="399981"/>
          </a:xfrm>
          <a:prstGeom prst="rect">
            <a:avLst/>
          </a:prstGeom>
          <a:noFill/>
        </p:spPr>
        <p:txBody>
          <a:bodyPr wrap="square" lIns="0" tIns="0" rIns="0" bIns="0" rtlCol="0">
            <a:spAutoFit/>
          </a:bodyPr>
          <a:lstStyle/>
          <a:p>
            <a:pPr marL="228543" indent="-228543">
              <a:lnSpc>
                <a:spcPct val="100000"/>
              </a:lnSpc>
              <a:buFont typeface="Arial" charset="0"/>
              <a:buChar char="•"/>
            </a:pPr>
            <a:r>
              <a:rPr lang="en-GB" sz="1333" i="1" dirty="0" smtClean="0">
                <a:latin typeface="AU Passata" panose="020B0503030502030804" pitchFamily="34" charset="77"/>
              </a:rPr>
              <a:t>Ernst </a:t>
            </a:r>
            <a:r>
              <a:rPr lang="en-GB" sz="1333" i="1" dirty="0">
                <a:latin typeface="AU Passata" panose="020B0503030502030804" pitchFamily="34" charset="77"/>
              </a:rPr>
              <a:t>et al, </a:t>
            </a:r>
            <a:r>
              <a:rPr lang="en-GB" sz="1333" i="1" dirty="0" smtClean="0">
                <a:latin typeface="AU Passata" panose="020B0503030502030804" pitchFamily="34" charset="77"/>
              </a:rPr>
              <a:t>IJE 2020</a:t>
            </a:r>
            <a:endParaRPr lang="en-GB" sz="1333" i="1" dirty="0">
              <a:latin typeface="AU Passata" panose="020B0503030502030804" pitchFamily="34" charset="77"/>
            </a:endParaRPr>
          </a:p>
          <a:p>
            <a:pPr>
              <a:lnSpc>
                <a:spcPct val="95000"/>
              </a:lnSpc>
            </a:pPr>
            <a:endParaRPr lang="da-DK" sz="1333" i="1" dirty="0">
              <a:latin typeface="AU Passata" panose="020B0503030502030804" pitchFamily="34" charset="77"/>
            </a:endParaRPr>
          </a:p>
        </p:txBody>
      </p:sp>
      <p:sp>
        <p:nvSpPr>
          <p:cNvPr id="8" name="Titel 1"/>
          <p:cNvSpPr>
            <a:spLocks noGrp="1"/>
          </p:cNvSpPr>
          <p:nvPr>
            <p:ph type="title"/>
          </p:nvPr>
        </p:nvSpPr>
        <p:spPr/>
        <p:txBody>
          <a:bodyPr/>
          <a:lstStyle/>
          <a:p>
            <a:r>
              <a:rPr lang="da-DK" dirty="0" smtClean="0"/>
              <a:t>the </a:t>
            </a:r>
            <a:r>
              <a:rPr lang="da-DK" dirty="0" err="1" smtClean="0"/>
              <a:t>dnbc</a:t>
            </a:r>
            <a:r>
              <a:rPr lang="da-DK" dirty="0" smtClean="0"/>
              <a:t> </a:t>
            </a:r>
            <a:r>
              <a:rPr lang="da-DK" dirty="0" err="1" smtClean="0"/>
              <a:t>puberty</a:t>
            </a:r>
            <a:r>
              <a:rPr lang="da-DK" dirty="0" smtClean="0"/>
              <a:t> </a:t>
            </a:r>
            <a:r>
              <a:rPr lang="da-DK" dirty="0" err="1" smtClean="0"/>
              <a:t>cohort</a:t>
            </a:r>
            <a:endParaRPr lang="da-DK" dirty="0"/>
          </a:p>
        </p:txBody>
      </p:sp>
    </p:spTree>
    <p:extLst>
      <p:ext uri="{BB962C8B-B14F-4D97-AF65-F5344CB8AC3E}">
        <p14:creationId xmlns:p14="http://schemas.microsoft.com/office/powerpoint/2010/main" val="2496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6"/>
          <p:cNvSpPr>
            <a:spLocks noChangeArrowheads="1"/>
          </p:cNvSpPr>
          <p:nvPr/>
        </p:nvSpPr>
        <p:spPr bwMode="auto">
          <a:xfrm>
            <a:off x="814705" y="4910281"/>
            <a:ext cx="10271624" cy="150245"/>
          </a:xfrm>
          <a:prstGeom prst="rect">
            <a:avLst/>
          </a:prstGeom>
          <a:solidFill>
            <a:schemeClr val="bg1"/>
          </a:solidFill>
          <a:ln w="9525">
            <a:noFill/>
            <a:miter lim="800000"/>
            <a:headEnd/>
            <a:tailEnd/>
          </a:ln>
        </p:spPr>
        <p:txBody>
          <a:bodyPr wrap="none" anchor="ctr"/>
          <a:lstStyle/>
          <a:p>
            <a:endParaRPr lang="da-DK" sz="6397"/>
          </a:p>
        </p:txBody>
      </p:sp>
      <p:sp>
        <p:nvSpPr>
          <p:cNvPr id="5" name="Tekstfelt 4"/>
          <p:cNvSpPr txBox="1"/>
          <p:nvPr/>
        </p:nvSpPr>
        <p:spPr>
          <a:xfrm>
            <a:off x="6142840" y="1699816"/>
            <a:ext cx="5374900" cy="311817"/>
          </a:xfrm>
          <a:prstGeom prst="rect">
            <a:avLst/>
          </a:prstGeom>
          <a:noFill/>
        </p:spPr>
        <p:txBody>
          <a:bodyPr wrap="square" lIns="0" tIns="0" rIns="0" bIns="0" rtlCol="0">
            <a:spAutoFit/>
          </a:bodyPr>
          <a:lstStyle/>
          <a:p>
            <a:pPr>
              <a:lnSpc>
                <a:spcPct val="95000"/>
              </a:lnSpc>
            </a:pPr>
            <a:endParaRPr lang="da-DK" sz="2133" dirty="0">
              <a:latin typeface="+mn-lt"/>
            </a:endParaRPr>
          </a:p>
        </p:txBody>
      </p:sp>
      <p:sp>
        <p:nvSpPr>
          <p:cNvPr id="3" name="Tekstfelt 2"/>
          <p:cNvSpPr txBox="1"/>
          <p:nvPr/>
        </p:nvSpPr>
        <p:spPr>
          <a:xfrm>
            <a:off x="6382369" y="1952433"/>
            <a:ext cx="2207670" cy="311817"/>
          </a:xfrm>
          <a:prstGeom prst="rect">
            <a:avLst/>
          </a:prstGeom>
          <a:solidFill>
            <a:schemeClr val="bg1"/>
          </a:solidFill>
        </p:spPr>
        <p:txBody>
          <a:bodyPr wrap="square" lIns="0" tIns="0" rIns="0" bIns="0" rtlCol="0">
            <a:spAutoFit/>
          </a:bodyPr>
          <a:lstStyle/>
          <a:p>
            <a:pPr>
              <a:lnSpc>
                <a:spcPct val="95000"/>
              </a:lnSpc>
            </a:pPr>
            <a:endParaRPr lang="da-DK" sz="2133" dirty="0">
              <a:latin typeface="+mn-lt"/>
            </a:endParaRPr>
          </a:p>
        </p:txBody>
      </p:sp>
      <p:sp>
        <p:nvSpPr>
          <p:cNvPr id="2" name="Tekstfelt 1"/>
          <p:cNvSpPr txBox="1"/>
          <p:nvPr/>
        </p:nvSpPr>
        <p:spPr>
          <a:xfrm>
            <a:off x="121823" y="2020663"/>
            <a:ext cx="1473386" cy="311817"/>
          </a:xfrm>
          <a:prstGeom prst="rect">
            <a:avLst/>
          </a:prstGeom>
          <a:solidFill>
            <a:schemeClr val="bg1"/>
          </a:solidFill>
        </p:spPr>
        <p:txBody>
          <a:bodyPr wrap="square" lIns="0" tIns="0" rIns="0" bIns="0" rtlCol="0">
            <a:spAutoFit/>
          </a:bodyPr>
          <a:lstStyle/>
          <a:p>
            <a:pPr>
              <a:lnSpc>
                <a:spcPct val="95000"/>
              </a:lnSpc>
            </a:pPr>
            <a:endParaRPr lang="da-DK" sz="2133" dirty="0">
              <a:latin typeface="+mn-lt"/>
            </a:endParaRPr>
          </a:p>
        </p:txBody>
      </p:sp>
      <p:sp>
        <p:nvSpPr>
          <p:cNvPr id="38" name="Tekstfelt 37"/>
          <p:cNvSpPr txBox="1"/>
          <p:nvPr/>
        </p:nvSpPr>
        <p:spPr>
          <a:xfrm>
            <a:off x="596853" y="1009041"/>
            <a:ext cx="5908360"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GB" sz="2666" dirty="0">
              <a:latin typeface="AU Passata" panose="020B0503030502030804" pitchFamily="34" charset="77"/>
              <a:ea typeface="Franklin Gothic Book" charset="0"/>
              <a:cs typeface="Franklin Gothic Book" charset="0"/>
            </a:endParaRPr>
          </a:p>
          <a:p>
            <a:r>
              <a:rPr lang="en-GB" sz="2133" dirty="0">
                <a:latin typeface="AU Passata" panose="020B0503030502030804" pitchFamily="34" charset="77"/>
                <a:ea typeface="Franklin Gothic Book" charset="0"/>
                <a:cs typeface="Franklin Gothic Book" charset="0"/>
              </a:rPr>
              <a:t>Half-yearly information on:</a:t>
            </a:r>
          </a:p>
        </p:txBody>
      </p:sp>
      <p:pic>
        <p:nvPicPr>
          <p:cNvPr id="10" name="Billede 9"/>
          <p:cNvPicPr>
            <a:picLocks noChangeAspect="1"/>
          </p:cNvPicPr>
          <p:nvPr/>
        </p:nvPicPr>
        <p:blipFill>
          <a:blip r:embed="rId3"/>
          <a:stretch>
            <a:fillRect/>
          </a:stretch>
        </p:blipFill>
        <p:spPr>
          <a:xfrm>
            <a:off x="629846" y="1058601"/>
            <a:ext cx="10782906" cy="5025115"/>
          </a:xfrm>
          <a:prstGeom prst="rect">
            <a:avLst/>
          </a:prstGeom>
        </p:spPr>
      </p:pic>
      <p:sp>
        <p:nvSpPr>
          <p:cNvPr id="9" name="Titel 1"/>
          <p:cNvSpPr txBox="1">
            <a:spLocks/>
          </p:cNvSpPr>
          <p:nvPr/>
        </p:nvSpPr>
        <p:spPr bwMode="auto">
          <a:xfrm>
            <a:off x="604369" y="130584"/>
            <a:ext cx="11556000" cy="7521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smtClean="0"/>
              <a:t>Web-</a:t>
            </a:r>
            <a:r>
              <a:rPr lang="da-DK" kern="0" dirty="0" err="1" smtClean="0"/>
              <a:t>based</a:t>
            </a:r>
            <a:r>
              <a:rPr lang="da-DK" kern="0" dirty="0" smtClean="0"/>
              <a:t> </a:t>
            </a:r>
            <a:r>
              <a:rPr lang="da-DK" kern="0" dirty="0" err="1" smtClean="0"/>
              <a:t>Questionnaire</a:t>
            </a:r>
            <a:r>
              <a:rPr lang="da-DK" kern="0" dirty="0" smtClean="0"/>
              <a:t> on </a:t>
            </a:r>
            <a:r>
              <a:rPr lang="da-DK" kern="0" dirty="0" err="1" smtClean="0"/>
              <a:t>puberty</a:t>
            </a:r>
            <a:endParaRPr lang="da-DK" kern="0" dirty="0"/>
          </a:p>
        </p:txBody>
      </p:sp>
    </p:spTree>
    <p:extLst>
      <p:ext uri="{BB962C8B-B14F-4D97-AF65-F5344CB8AC3E}">
        <p14:creationId xmlns:p14="http://schemas.microsoft.com/office/powerpoint/2010/main" val="1691856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Flowchart</a:t>
            </a:r>
            <a:r>
              <a:rPr lang="da-DK" dirty="0" smtClean="0"/>
              <a:t> of the </a:t>
            </a:r>
            <a:r>
              <a:rPr lang="da-DK" dirty="0" err="1" smtClean="0"/>
              <a:t>puberty</a:t>
            </a:r>
            <a:r>
              <a:rPr lang="da-DK" dirty="0" smtClean="0"/>
              <a:t> </a:t>
            </a:r>
            <a:r>
              <a:rPr lang="da-DK" dirty="0" err="1" smtClean="0"/>
              <a:t>cohort</a:t>
            </a:r>
            <a:endParaRPr lang="da-DK" dirty="0"/>
          </a:p>
        </p:txBody>
      </p:sp>
      <p:sp>
        <p:nvSpPr>
          <p:cNvPr id="4" name="Pladsholder til dato 3"/>
          <p:cNvSpPr>
            <a:spLocks noGrp="1"/>
          </p:cNvSpPr>
          <p:nvPr>
            <p:ph type="dt" sz="half" idx="10"/>
          </p:nvPr>
        </p:nvSpPr>
        <p:spPr/>
        <p:txBody>
          <a:bodyPr/>
          <a:lstStyle/>
          <a:p>
            <a:fld id="{4C149970-466E-47A2-9179-F75BD10142A2}" type="datetime1">
              <a:rPr lang="en-GB" smtClean="0"/>
              <a:t>03/05/2022</a:t>
            </a:fld>
            <a:r>
              <a:rPr lang="en-GB" smtClean="0"/>
              <a:t>24/08/2021</a:t>
            </a:r>
            <a:endParaRPr lang="en-GB" dirty="0"/>
          </a:p>
        </p:txBody>
      </p:sp>
      <p:grpSp>
        <p:nvGrpSpPr>
          <p:cNvPr id="6" name="Gruppe 5"/>
          <p:cNvGrpSpPr/>
          <p:nvPr/>
        </p:nvGrpSpPr>
        <p:grpSpPr>
          <a:xfrm>
            <a:off x="2494012" y="1315719"/>
            <a:ext cx="6150612" cy="4332603"/>
            <a:chOff x="0" y="0"/>
            <a:chExt cx="6330660" cy="4375484"/>
          </a:xfrm>
        </p:grpSpPr>
        <p:grpSp>
          <p:nvGrpSpPr>
            <p:cNvPr id="7" name="Gruppe 6"/>
            <p:cNvGrpSpPr/>
            <p:nvPr/>
          </p:nvGrpSpPr>
          <p:grpSpPr>
            <a:xfrm>
              <a:off x="0" y="0"/>
              <a:ext cx="6330660" cy="4375484"/>
              <a:chOff x="0" y="0"/>
              <a:chExt cx="6330897" cy="4375598"/>
            </a:xfrm>
          </p:grpSpPr>
          <p:sp>
            <p:nvSpPr>
              <p:cNvPr id="11" name="Tekstfelt 24"/>
              <p:cNvSpPr txBox="1"/>
              <p:nvPr/>
            </p:nvSpPr>
            <p:spPr>
              <a:xfrm>
                <a:off x="140102" y="3747950"/>
                <a:ext cx="3603622" cy="57265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Participants with Information on Puberty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N=15,819 (70 %)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(67% boys and 74% girls)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nvGrpSpPr>
              <p:cNvPr id="12" name="Gruppe 11"/>
              <p:cNvGrpSpPr/>
              <p:nvPr/>
            </p:nvGrpSpPr>
            <p:grpSpPr>
              <a:xfrm>
                <a:off x="0" y="0"/>
                <a:ext cx="6330897" cy="4375598"/>
                <a:chOff x="0" y="0"/>
                <a:chExt cx="6330897" cy="4375598"/>
              </a:xfrm>
            </p:grpSpPr>
            <p:sp>
              <p:nvSpPr>
                <p:cNvPr id="13" name="Tekstfelt 5"/>
                <p:cNvSpPr txBox="1"/>
                <p:nvPr/>
              </p:nvSpPr>
              <p:spPr>
                <a:xfrm>
                  <a:off x="548640" y="993913"/>
                  <a:ext cx="2743200" cy="401343"/>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Participants Eligible for the Puberty Cohort (n=56,641)</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Tekstfelt 9"/>
                <p:cNvSpPr txBox="1"/>
                <p:nvPr/>
              </p:nvSpPr>
              <p:spPr>
                <a:xfrm>
                  <a:off x="3927944" y="1549377"/>
                  <a:ext cx="2371725" cy="38056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Not Sampled for the Puberty Cohort (n=34,202)</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15" name="Lige forbindelse 14"/>
                <p:cNvCxnSpPr/>
                <p:nvPr/>
              </p:nvCxnSpPr>
              <p:spPr>
                <a:xfrm>
                  <a:off x="1924215" y="1391479"/>
                  <a:ext cx="0" cy="650739"/>
                </a:xfrm>
                <a:prstGeom prst="line">
                  <a:avLst/>
                </a:prstGeom>
                <a:noFill/>
                <a:ln w="6350" cap="flat" cmpd="sng" algn="ctr">
                  <a:solidFill>
                    <a:sysClr val="windowText" lastClr="000000"/>
                  </a:solidFill>
                  <a:prstDash val="solid"/>
                  <a:miter lim="800000"/>
                </a:ln>
                <a:effectLst/>
              </p:spPr>
            </p:cxnSp>
            <p:cxnSp>
              <p:nvCxnSpPr>
                <p:cNvPr id="16" name="Lige forbindelse 15"/>
                <p:cNvCxnSpPr/>
                <p:nvPr/>
              </p:nvCxnSpPr>
              <p:spPr>
                <a:xfrm>
                  <a:off x="1924215" y="1741336"/>
                  <a:ext cx="2003728" cy="0"/>
                </a:xfrm>
                <a:prstGeom prst="line">
                  <a:avLst/>
                </a:prstGeom>
                <a:noFill/>
                <a:ln w="6350" cap="flat" cmpd="sng" algn="ctr">
                  <a:solidFill>
                    <a:sysClr val="windowText" lastClr="000000"/>
                  </a:solidFill>
                  <a:prstDash val="solid"/>
                  <a:miter lim="800000"/>
                </a:ln>
                <a:effectLst/>
              </p:spPr>
            </p:cxnSp>
            <p:cxnSp>
              <p:nvCxnSpPr>
                <p:cNvPr id="17" name="Lige forbindelse 16"/>
                <p:cNvCxnSpPr/>
                <p:nvPr/>
              </p:nvCxnSpPr>
              <p:spPr>
                <a:xfrm>
                  <a:off x="1924215" y="2393343"/>
                  <a:ext cx="0" cy="213173"/>
                </a:xfrm>
                <a:prstGeom prst="line">
                  <a:avLst/>
                </a:prstGeom>
                <a:noFill/>
                <a:ln w="6350" cap="flat" cmpd="sng" algn="ctr">
                  <a:solidFill>
                    <a:sysClr val="windowText" lastClr="000000"/>
                  </a:solidFill>
                  <a:prstDash val="solid"/>
                  <a:miter lim="800000"/>
                </a:ln>
                <a:effectLst/>
              </p:spPr>
            </p:cxnSp>
            <p:cxnSp>
              <p:nvCxnSpPr>
                <p:cNvPr id="18" name="Lige forbindelse 17"/>
                <p:cNvCxnSpPr/>
                <p:nvPr/>
              </p:nvCxnSpPr>
              <p:spPr>
                <a:xfrm flipV="1">
                  <a:off x="548640" y="2605900"/>
                  <a:ext cx="2747534" cy="2128"/>
                </a:xfrm>
                <a:prstGeom prst="line">
                  <a:avLst/>
                </a:prstGeom>
                <a:noFill/>
                <a:ln w="6350" cap="flat" cmpd="sng" algn="ctr">
                  <a:solidFill>
                    <a:sysClr val="windowText" lastClr="000000"/>
                  </a:solidFill>
                  <a:prstDash val="solid"/>
                  <a:miter lim="800000"/>
                </a:ln>
                <a:effectLst/>
              </p:spPr>
            </p:cxnSp>
            <p:sp>
              <p:nvSpPr>
                <p:cNvPr id="19" name="Tekstfelt 17"/>
                <p:cNvSpPr txBox="1"/>
                <p:nvPr/>
              </p:nvSpPr>
              <p:spPr>
                <a:xfrm>
                  <a:off x="3936543" y="2773537"/>
                  <a:ext cx="2394354" cy="53912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No Reply to Questionnaire (n=10,964)</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No Information on Puberty in Questionnaire Returned (n=807)</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kstfelt 11"/>
                <p:cNvSpPr txBox="1"/>
                <p:nvPr/>
              </p:nvSpPr>
              <p:spPr>
                <a:xfrm>
                  <a:off x="548640" y="2035534"/>
                  <a:ext cx="2743200" cy="38065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Participants Sampled for the Puberty Cohort (n=22,439)</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kstfelt 4"/>
                <p:cNvSpPr txBox="1"/>
                <p:nvPr/>
              </p:nvSpPr>
              <p:spPr>
                <a:xfrm>
                  <a:off x="540688" y="0"/>
                  <a:ext cx="2743200" cy="401343"/>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Singletons Born in DNBC between 2000 - 2003 (n=61,071)</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22" name="Lige forbindelse 21"/>
                <p:cNvCxnSpPr/>
                <p:nvPr/>
              </p:nvCxnSpPr>
              <p:spPr>
                <a:xfrm>
                  <a:off x="1908313" y="405517"/>
                  <a:ext cx="5748" cy="594878"/>
                </a:xfrm>
                <a:prstGeom prst="line">
                  <a:avLst/>
                </a:prstGeom>
                <a:noFill/>
                <a:ln w="6350" cap="flat" cmpd="sng" algn="ctr">
                  <a:solidFill>
                    <a:sysClr val="windowText" lastClr="000000"/>
                  </a:solidFill>
                  <a:prstDash val="solid"/>
                  <a:miter lim="800000"/>
                </a:ln>
                <a:effectLst/>
              </p:spPr>
            </p:cxnSp>
            <p:cxnSp>
              <p:nvCxnSpPr>
                <p:cNvPr id="23" name="Lige forbindelse 22"/>
                <p:cNvCxnSpPr/>
                <p:nvPr/>
              </p:nvCxnSpPr>
              <p:spPr>
                <a:xfrm>
                  <a:off x="1924215" y="739472"/>
                  <a:ext cx="2003728" cy="0"/>
                </a:xfrm>
                <a:prstGeom prst="line">
                  <a:avLst/>
                </a:prstGeom>
                <a:noFill/>
                <a:ln w="6350" cap="flat" cmpd="sng" algn="ctr">
                  <a:solidFill>
                    <a:sysClr val="windowText" lastClr="000000"/>
                  </a:solidFill>
                  <a:prstDash val="solid"/>
                  <a:miter lim="800000"/>
                </a:ln>
                <a:effectLst/>
              </p:spPr>
            </p:cxnSp>
            <p:sp>
              <p:nvSpPr>
                <p:cNvPr id="24" name="Tekstfelt 15"/>
                <p:cNvSpPr txBox="1"/>
                <p:nvPr/>
              </p:nvSpPr>
              <p:spPr>
                <a:xfrm>
                  <a:off x="3927944" y="437322"/>
                  <a:ext cx="2371725" cy="60960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Withdrawn from the DNBC (n=969)</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Mothers Not Completed First Telephone Interview in DNBC (n=3,461)</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25" name="Lige forbindelse 24"/>
                <p:cNvCxnSpPr/>
                <p:nvPr/>
              </p:nvCxnSpPr>
              <p:spPr>
                <a:xfrm>
                  <a:off x="3291661" y="2608028"/>
                  <a:ext cx="205" cy="312385"/>
                </a:xfrm>
                <a:prstGeom prst="line">
                  <a:avLst/>
                </a:prstGeom>
                <a:noFill/>
                <a:ln w="6350" cap="flat" cmpd="sng" algn="ctr">
                  <a:solidFill>
                    <a:sysClr val="windowText" lastClr="000000"/>
                  </a:solidFill>
                  <a:prstDash val="solid"/>
                  <a:miter lim="800000"/>
                </a:ln>
                <a:effectLst/>
              </p:spPr>
            </p:cxnSp>
            <p:cxnSp>
              <p:nvCxnSpPr>
                <p:cNvPr id="26" name="Lige forbindelse 25"/>
                <p:cNvCxnSpPr/>
                <p:nvPr/>
              </p:nvCxnSpPr>
              <p:spPr>
                <a:xfrm>
                  <a:off x="548640" y="2605900"/>
                  <a:ext cx="205" cy="306562"/>
                </a:xfrm>
                <a:prstGeom prst="line">
                  <a:avLst/>
                </a:prstGeom>
                <a:noFill/>
                <a:ln w="6350" cap="flat" cmpd="sng" algn="ctr">
                  <a:solidFill>
                    <a:sysClr val="windowText" lastClr="000000"/>
                  </a:solidFill>
                  <a:prstDash val="solid"/>
                  <a:miter lim="800000"/>
                </a:ln>
                <a:effectLst/>
              </p:spPr>
            </p:cxnSp>
            <p:sp>
              <p:nvSpPr>
                <p:cNvPr id="27" name="Tekstfelt 20"/>
                <p:cNvSpPr txBox="1"/>
                <p:nvPr/>
              </p:nvSpPr>
              <p:spPr>
                <a:xfrm>
                  <a:off x="0" y="2910178"/>
                  <a:ext cx="983112" cy="362734"/>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Puberty Cohort</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Follow-up</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8" name="Tekstfelt 21"/>
                <p:cNvSpPr txBox="1"/>
                <p:nvPr/>
              </p:nvSpPr>
              <p:spPr>
                <a:xfrm>
                  <a:off x="2731922" y="2924058"/>
                  <a:ext cx="1105096" cy="22466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11-year </a:t>
                  </a:r>
                  <a:r>
                    <a:rPr kumimoji="0" lang="en-US" sz="9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follow-up</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29" name="Lige forbindelse 28"/>
                <p:cNvCxnSpPr/>
                <p:nvPr/>
              </p:nvCxnSpPr>
              <p:spPr>
                <a:xfrm>
                  <a:off x="548610" y="3277439"/>
                  <a:ext cx="175" cy="183663"/>
                </a:xfrm>
                <a:prstGeom prst="line">
                  <a:avLst/>
                </a:prstGeom>
                <a:noFill/>
                <a:ln w="6350" cap="flat" cmpd="sng" algn="ctr">
                  <a:solidFill>
                    <a:sysClr val="windowText" lastClr="000000"/>
                  </a:solidFill>
                  <a:prstDash val="solid"/>
                  <a:miter lim="800000"/>
                </a:ln>
                <a:effectLst/>
              </p:spPr>
            </p:cxnSp>
            <p:cxnSp>
              <p:nvCxnSpPr>
                <p:cNvPr id="30" name="Lige forbindelse 29"/>
                <p:cNvCxnSpPr/>
                <p:nvPr/>
              </p:nvCxnSpPr>
              <p:spPr>
                <a:xfrm>
                  <a:off x="3310101" y="3153313"/>
                  <a:ext cx="205" cy="306562"/>
                </a:xfrm>
                <a:prstGeom prst="line">
                  <a:avLst/>
                </a:prstGeom>
                <a:noFill/>
                <a:ln w="6350" cap="flat" cmpd="sng" algn="ctr">
                  <a:solidFill>
                    <a:sysClr val="windowText" lastClr="000000"/>
                  </a:solidFill>
                  <a:prstDash val="solid"/>
                  <a:miter lim="800000"/>
                </a:ln>
                <a:effectLst/>
              </p:spPr>
            </p:cxnSp>
            <p:cxnSp>
              <p:nvCxnSpPr>
                <p:cNvPr id="31" name="Lige forbindelse 30"/>
                <p:cNvCxnSpPr/>
                <p:nvPr/>
              </p:nvCxnSpPr>
              <p:spPr>
                <a:xfrm>
                  <a:off x="3837017" y="3032416"/>
                  <a:ext cx="99526" cy="0"/>
                </a:xfrm>
                <a:prstGeom prst="line">
                  <a:avLst/>
                </a:prstGeom>
                <a:noFill/>
                <a:ln w="6350" cap="flat" cmpd="sng" algn="ctr">
                  <a:solidFill>
                    <a:sysClr val="windowText" lastClr="000000"/>
                  </a:solidFill>
                  <a:prstDash val="solid"/>
                  <a:miter lim="800000"/>
                </a:ln>
                <a:effectLst/>
              </p:spPr>
            </p:cxnSp>
            <p:sp>
              <p:nvSpPr>
                <p:cNvPr id="32" name="Tekstfelt 28"/>
                <p:cNvSpPr txBox="1"/>
                <p:nvPr/>
              </p:nvSpPr>
              <p:spPr>
                <a:xfrm>
                  <a:off x="1146275" y="2857794"/>
                  <a:ext cx="1204623" cy="357618"/>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No Questionnaires Returned </a:t>
                  </a:r>
                  <a:r>
                    <a:rPr kumimoji="0" lang="en-US" sz="9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n=7,680</a:t>
                  </a:r>
                  <a:r>
                    <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Lige forbindelse 32"/>
                <p:cNvCxnSpPr/>
                <p:nvPr/>
              </p:nvCxnSpPr>
              <p:spPr>
                <a:xfrm flipV="1">
                  <a:off x="983112" y="3036603"/>
                  <a:ext cx="163164" cy="0"/>
                </a:xfrm>
                <a:prstGeom prst="line">
                  <a:avLst/>
                </a:prstGeom>
                <a:noFill/>
                <a:ln w="6350" cap="flat" cmpd="sng" algn="ctr">
                  <a:solidFill>
                    <a:sysClr val="windowText" lastClr="000000"/>
                  </a:solidFill>
                  <a:prstDash val="solid"/>
                  <a:miter lim="800000"/>
                </a:ln>
                <a:effectLst/>
              </p:spPr>
            </p:cxnSp>
            <p:cxnSp>
              <p:nvCxnSpPr>
                <p:cNvPr id="34" name="Lige forbindelse 33"/>
                <p:cNvCxnSpPr/>
                <p:nvPr/>
              </p:nvCxnSpPr>
              <p:spPr>
                <a:xfrm>
                  <a:off x="548665" y="3461102"/>
                  <a:ext cx="2761217" cy="0"/>
                </a:xfrm>
                <a:prstGeom prst="line">
                  <a:avLst/>
                </a:prstGeom>
                <a:noFill/>
                <a:ln w="6350" cap="flat" cmpd="sng" algn="ctr">
                  <a:solidFill>
                    <a:sysClr val="windowText" lastClr="000000"/>
                  </a:solidFill>
                  <a:prstDash val="solid"/>
                  <a:miter lim="800000"/>
                </a:ln>
                <a:effectLst/>
              </p:spPr>
            </p:cxnSp>
            <p:cxnSp>
              <p:nvCxnSpPr>
                <p:cNvPr id="35" name="Lige forbindelse 34"/>
                <p:cNvCxnSpPr/>
                <p:nvPr/>
              </p:nvCxnSpPr>
              <p:spPr>
                <a:xfrm>
                  <a:off x="1935784" y="3464641"/>
                  <a:ext cx="0" cy="213173"/>
                </a:xfrm>
                <a:prstGeom prst="line">
                  <a:avLst/>
                </a:prstGeom>
                <a:noFill/>
                <a:ln w="6350" cap="flat" cmpd="sng" algn="ctr">
                  <a:solidFill>
                    <a:sysClr val="windowText" lastClr="000000"/>
                  </a:solidFill>
                  <a:prstDash val="solid"/>
                  <a:miter lim="800000"/>
                </a:ln>
                <a:effectLst/>
              </p:spPr>
            </p:cxnSp>
            <p:sp>
              <p:nvSpPr>
                <p:cNvPr id="36" name="Afrundet rektangel 35"/>
                <p:cNvSpPr/>
                <p:nvPr/>
              </p:nvSpPr>
              <p:spPr>
                <a:xfrm>
                  <a:off x="530002" y="3672781"/>
                  <a:ext cx="2766172" cy="702817"/>
                </a:xfrm>
                <a:prstGeom prst="round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grpSp>
          <p:nvGrpSpPr>
            <p:cNvPr id="8" name="Gruppe 7"/>
            <p:cNvGrpSpPr/>
            <p:nvPr/>
          </p:nvGrpSpPr>
          <p:grpSpPr>
            <a:xfrm>
              <a:off x="1932317" y="2389517"/>
              <a:ext cx="4372418" cy="258792"/>
              <a:chOff x="0" y="0"/>
              <a:chExt cx="4372418" cy="258792"/>
            </a:xfrm>
          </p:grpSpPr>
          <p:sp>
            <p:nvSpPr>
              <p:cNvPr id="9" name="Tekstfelt 1"/>
              <p:cNvSpPr txBox="1"/>
              <p:nvPr/>
            </p:nvSpPr>
            <p:spPr>
              <a:xfrm>
                <a:off x="2001328" y="0"/>
                <a:ext cx="2371090" cy="258792"/>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Withdrawn consent</a:t>
                </a:r>
                <a:r>
                  <a:rPr kumimoji="0" lang="da-DK" sz="9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(n=3)</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10" name="Lige forbindelse 9"/>
              <p:cNvCxnSpPr/>
              <p:nvPr/>
            </p:nvCxnSpPr>
            <p:spPr>
              <a:xfrm>
                <a:off x="0" y="120770"/>
                <a:ext cx="2003425" cy="0"/>
              </a:xfrm>
              <a:prstGeom prst="line">
                <a:avLst/>
              </a:prstGeom>
              <a:noFill/>
              <a:ln w="6350" cap="flat" cmpd="sng" algn="ctr">
                <a:solidFill>
                  <a:sysClr val="windowText" lastClr="000000"/>
                </a:solidFill>
                <a:prstDash val="solid"/>
                <a:miter lim="800000"/>
              </a:ln>
              <a:effectLst/>
            </p:spPr>
          </p:cxnSp>
        </p:grpSp>
      </p:grpSp>
      <p:sp>
        <p:nvSpPr>
          <p:cNvPr id="37" name="Ellipse 36"/>
          <p:cNvSpPr/>
          <p:nvPr/>
        </p:nvSpPr>
        <p:spPr>
          <a:xfrm>
            <a:off x="3109619" y="4922430"/>
            <a:ext cx="2530103" cy="73444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Lige pilforbindelse 37"/>
          <p:cNvCxnSpPr>
            <a:stCxn id="37" idx="6"/>
          </p:cNvCxnSpPr>
          <p:nvPr/>
        </p:nvCxnSpPr>
        <p:spPr>
          <a:xfrm flipV="1">
            <a:off x="5639722" y="5283902"/>
            <a:ext cx="1461137" cy="574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kstfelt 38"/>
          <p:cNvSpPr txBox="1"/>
          <p:nvPr/>
        </p:nvSpPr>
        <p:spPr>
          <a:xfrm>
            <a:off x="7174532" y="4997262"/>
            <a:ext cx="3635162" cy="584775"/>
          </a:xfrm>
          <a:prstGeom prst="rect">
            <a:avLst/>
          </a:prstGeom>
          <a:noFill/>
        </p:spPr>
        <p:txBody>
          <a:bodyPr wrap="square" rtlCol="0">
            <a:spAutoFit/>
          </a:bodyPr>
          <a:lstStyle/>
          <a:p>
            <a:pPr fontAlgn="auto">
              <a:lnSpc>
                <a:spcPct val="100000"/>
              </a:lnSpc>
              <a:spcBef>
                <a:spcPts val="0"/>
              </a:spcBef>
              <a:spcAft>
                <a:spcPts val="0"/>
              </a:spcAft>
              <a:buFontTx/>
              <a:buNone/>
            </a:pPr>
            <a:r>
              <a:rPr lang="en-US" sz="1600" dirty="0" smtClean="0">
                <a:solidFill>
                  <a:srgbClr val="002060"/>
                </a:solidFill>
                <a:latin typeface="Arial" panose="020B0604020202020204" pitchFamily="34" charset="0"/>
                <a:cs typeface="Arial" panose="020B0604020202020204" pitchFamily="34" charset="0"/>
              </a:rPr>
              <a:t>Boys: 	5.5 Q per participant (1-14)</a:t>
            </a:r>
          </a:p>
          <a:p>
            <a:pPr fontAlgn="auto">
              <a:lnSpc>
                <a:spcPct val="100000"/>
              </a:lnSpc>
              <a:spcBef>
                <a:spcPts val="0"/>
              </a:spcBef>
              <a:spcAft>
                <a:spcPts val="0"/>
              </a:spcAft>
              <a:buFontTx/>
              <a:buNone/>
            </a:pPr>
            <a:r>
              <a:rPr lang="en-US" sz="1600" dirty="0" smtClean="0">
                <a:solidFill>
                  <a:srgbClr val="C00000"/>
                </a:solidFill>
                <a:latin typeface="Arial" panose="020B0604020202020204" pitchFamily="34" charset="0"/>
                <a:cs typeface="Arial" panose="020B0604020202020204" pitchFamily="34" charset="0"/>
              </a:rPr>
              <a:t>Girls: 	6.5 Q per participant (1-15)</a:t>
            </a:r>
            <a:endParaRPr lang="en-US"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9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Validation</a:t>
            </a:r>
            <a:r>
              <a:rPr lang="da-DK" dirty="0" smtClean="0"/>
              <a:t> </a:t>
            </a:r>
            <a:r>
              <a:rPr lang="da-DK" dirty="0" err="1" smtClean="0"/>
              <a:t>study</a:t>
            </a:r>
            <a:r>
              <a:rPr lang="da-DK" dirty="0" smtClean="0"/>
              <a:t>: information bias?</a:t>
            </a:r>
            <a:endParaRPr lang="da-DK" dirty="0"/>
          </a:p>
        </p:txBody>
      </p:sp>
      <p:sp>
        <p:nvSpPr>
          <p:cNvPr id="3" name="Pladsholder til indhold 2"/>
          <p:cNvSpPr>
            <a:spLocks noGrp="1"/>
          </p:cNvSpPr>
          <p:nvPr>
            <p:ph idx="1"/>
          </p:nvPr>
        </p:nvSpPr>
        <p:spPr/>
        <p:txBody>
          <a:bodyPr/>
          <a:lstStyle/>
          <a:p>
            <a:r>
              <a:rPr lang="da-DK" dirty="0" smtClean="0"/>
              <a:t>Design: Cross-</a:t>
            </a:r>
            <a:r>
              <a:rPr lang="da-DK" dirty="0" err="1" smtClean="0"/>
              <a:t>sectional</a:t>
            </a:r>
            <a:r>
              <a:rPr lang="da-DK" dirty="0" smtClean="0"/>
              <a:t> </a:t>
            </a:r>
            <a:r>
              <a:rPr lang="da-DK" dirty="0" err="1" smtClean="0"/>
              <a:t>study</a:t>
            </a:r>
            <a:r>
              <a:rPr lang="da-DK" dirty="0" smtClean="0"/>
              <a:t> (715 </a:t>
            </a:r>
            <a:r>
              <a:rPr lang="da-DK" dirty="0" err="1" smtClean="0"/>
              <a:t>invited</a:t>
            </a:r>
            <a:r>
              <a:rPr lang="da-DK" dirty="0" smtClean="0"/>
              <a:t>)</a:t>
            </a:r>
          </a:p>
          <a:p>
            <a:pPr lvl="1"/>
            <a:r>
              <a:rPr lang="da-DK" dirty="0" smtClean="0"/>
              <a:t>Test-</a:t>
            </a:r>
            <a:r>
              <a:rPr lang="da-DK" dirty="0" err="1" smtClean="0"/>
              <a:t>retest</a:t>
            </a:r>
            <a:r>
              <a:rPr lang="da-DK" dirty="0" smtClean="0"/>
              <a:t> </a:t>
            </a:r>
            <a:r>
              <a:rPr lang="da-DK" dirty="0"/>
              <a:t>(</a:t>
            </a:r>
            <a:r>
              <a:rPr lang="da-DK" dirty="0" err="1"/>
              <a:t>consistency</a:t>
            </a:r>
            <a:r>
              <a:rPr lang="da-DK" dirty="0"/>
              <a:t>)</a:t>
            </a:r>
          </a:p>
          <a:p>
            <a:pPr lvl="1"/>
            <a:r>
              <a:rPr lang="en-US" dirty="0" smtClean="0"/>
              <a:t>Self-report </a:t>
            </a:r>
            <a:r>
              <a:rPr lang="en-US" dirty="0"/>
              <a:t>vs. clinical Tanner staging (reliability)</a:t>
            </a:r>
          </a:p>
          <a:p>
            <a:pPr lvl="1"/>
            <a:endParaRPr lang="da-DK" dirty="0"/>
          </a:p>
        </p:txBody>
      </p:sp>
      <p:sp>
        <p:nvSpPr>
          <p:cNvPr id="4" name="Pladsholder til dato 3"/>
          <p:cNvSpPr>
            <a:spLocks noGrp="1"/>
          </p:cNvSpPr>
          <p:nvPr>
            <p:ph type="dt" sz="half" idx="10"/>
          </p:nvPr>
        </p:nvSpPr>
        <p:spPr/>
        <p:txBody>
          <a:bodyPr/>
          <a:lstStyle/>
          <a:p>
            <a:fld id="{0C77D1FB-BC09-47AC-83B8-12D6A7F784F2}" type="datetime1">
              <a:rPr lang="en-GB" smtClean="0"/>
              <a:t>03/05/2022</a:t>
            </a:fld>
            <a:r>
              <a:rPr lang="en-GB" smtClean="0"/>
              <a:t>24/08/2021</a:t>
            </a:r>
            <a:endParaRPr lang="en-GB" dirty="0"/>
          </a:p>
        </p:txBody>
      </p:sp>
      <p:pic>
        <p:nvPicPr>
          <p:cNvPr id="5" name="Billede 4"/>
          <p:cNvPicPr>
            <a:picLocks noChangeAspect="1"/>
          </p:cNvPicPr>
          <p:nvPr/>
        </p:nvPicPr>
        <p:blipFill>
          <a:blip r:embed="rId3"/>
          <a:stretch>
            <a:fillRect/>
          </a:stretch>
        </p:blipFill>
        <p:spPr>
          <a:xfrm>
            <a:off x="1629916" y="3405152"/>
            <a:ext cx="8492950" cy="1278237"/>
          </a:xfrm>
          <a:prstGeom prst="rect">
            <a:avLst/>
          </a:prstGeom>
        </p:spPr>
      </p:pic>
    </p:spTree>
    <p:extLst>
      <p:ext uri="{BB962C8B-B14F-4D97-AF65-F5344CB8AC3E}">
        <p14:creationId xmlns:p14="http://schemas.microsoft.com/office/powerpoint/2010/main" val="3502920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Validation</a:t>
            </a:r>
            <a:r>
              <a:rPr lang="da-DK" dirty="0" smtClean="0"/>
              <a:t> </a:t>
            </a:r>
            <a:r>
              <a:rPr lang="da-DK" dirty="0" err="1" smtClean="0"/>
              <a:t>study</a:t>
            </a:r>
            <a:r>
              <a:rPr lang="da-DK" dirty="0" smtClean="0"/>
              <a:t>: information bias?</a:t>
            </a:r>
            <a:endParaRPr lang="da-DK" dirty="0"/>
          </a:p>
        </p:txBody>
      </p:sp>
      <p:sp>
        <p:nvSpPr>
          <p:cNvPr id="3" name="Pladsholder til indhold 2"/>
          <p:cNvSpPr>
            <a:spLocks noGrp="1"/>
          </p:cNvSpPr>
          <p:nvPr>
            <p:ph idx="1"/>
          </p:nvPr>
        </p:nvSpPr>
        <p:spPr/>
        <p:txBody>
          <a:bodyPr/>
          <a:lstStyle/>
          <a:p>
            <a:r>
              <a:rPr lang="en-US" dirty="0"/>
              <a:t>CONCLUSION:</a:t>
            </a:r>
          </a:p>
          <a:p>
            <a:r>
              <a:rPr lang="en-US" dirty="0"/>
              <a:t>Fair degree of agreement between self-report and clinical examinations</a:t>
            </a:r>
          </a:p>
          <a:p>
            <a:endParaRPr lang="en-US" dirty="0"/>
          </a:p>
          <a:p>
            <a:r>
              <a:rPr lang="en-US" dirty="0"/>
              <a:t>No consistent tendencies to overestimation or underestimation</a:t>
            </a:r>
          </a:p>
          <a:p>
            <a:endParaRPr lang="en-US" dirty="0"/>
          </a:p>
          <a:p>
            <a:pPr marL="252000" lvl="1" indent="0">
              <a:buNone/>
            </a:pPr>
            <a:endParaRPr lang="da-DK" dirty="0"/>
          </a:p>
        </p:txBody>
      </p:sp>
      <p:sp>
        <p:nvSpPr>
          <p:cNvPr id="4" name="Pladsholder til dato 3"/>
          <p:cNvSpPr>
            <a:spLocks noGrp="1"/>
          </p:cNvSpPr>
          <p:nvPr>
            <p:ph type="dt" sz="half" idx="10"/>
          </p:nvPr>
        </p:nvSpPr>
        <p:spPr/>
        <p:txBody>
          <a:bodyPr/>
          <a:lstStyle/>
          <a:p>
            <a:fld id="{0C77D1FB-BC09-47AC-83B8-12D6A7F784F2}" type="datetime1">
              <a:rPr lang="en-GB" smtClean="0"/>
              <a:t>03/05/2022</a:t>
            </a:fld>
            <a:r>
              <a:rPr lang="en-GB" smtClean="0"/>
              <a:t>24/08/2021</a:t>
            </a:r>
            <a:endParaRPr lang="en-GB" dirty="0"/>
          </a:p>
        </p:txBody>
      </p:sp>
      <p:sp>
        <p:nvSpPr>
          <p:cNvPr id="5" name="Tekstfelt 4">
            <a:extLst>
              <a:ext uri="{FF2B5EF4-FFF2-40B4-BE49-F238E27FC236}">
                <a16:creationId xmlns:a16="http://schemas.microsoft.com/office/drawing/2014/main" id="{9EF0F40E-83A9-3848-995F-7D02E00A7226}"/>
              </a:ext>
            </a:extLst>
          </p:cNvPr>
          <p:cNvSpPr txBox="1"/>
          <p:nvPr/>
        </p:nvSpPr>
        <p:spPr>
          <a:xfrm>
            <a:off x="7678588" y="5445224"/>
            <a:ext cx="3672409" cy="399981"/>
          </a:xfrm>
          <a:prstGeom prst="rect">
            <a:avLst/>
          </a:prstGeom>
          <a:noFill/>
        </p:spPr>
        <p:txBody>
          <a:bodyPr wrap="square" lIns="0" tIns="0" rIns="0" bIns="0" rtlCol="0">
            <a:spAutoFit/>
          </a:bodyPr>
          <a:lstStyle/>
          <a:p>
            <a:pPr marL="228543" indent="-228543">
              <a:lnSpc>
                <a:spcPct val="100000"/>
              </a:lnSpc>
              <a:buFont typeface="Arial" charset="0"/>
              <a:buChar char="•"/>
            </a:pPr>
            <a:r>
              <a:rPr lang="en-GB" sz="1333" i="1" dirty="0" smtClean="0">
                <a:latin typeface="AU Passata" panose="020B0503030502030804" pitchFamily="34" charset="77"/>
              </a:rPr>
              <a:t>Ernst </a:t>
            </a:r>
            <a:r>
              <a:rPr lang="en-GB" sz="1333" i="1" dirty="0">
                <a:latin typeface="AU Passata" panose="020B0503030502030804" pitchFamily="34" charset="77"/>
              </a:rPr>
              <a:t>et al, </a:t>
            </a:r>
            <a:r>
              <a:rPr lang="it-IT" sz="1333" i="1" dirty="0">
                <a:latin typeface="AU Passata" panose="020B0503030502030804" pitchFamily="34" charset="77"/>
              </a:rPr>
              <a:t>J Pediatr Endocrinol Metab. 2018</a:t>
            </a:r>
            <a:endParaRPr lang="en-GB" sz="1333" i="1" dirty="0">
              <a:latin typeface="AU Passata" panose="020B0503030502030804" pitchFamily="34" charset="77"/>
            </a:endParaRPr>
          </a:p>
          <a:p>
            <a:pPr>
              <a:lnSpc>
                <a:spcPct val="95000"/>
              </a:lnSpc>
            </a:pPr>
            <a:endParaRPr lang="da-DK" sz="1333" i="1" dirty="0">
              <a:latin typeface="AU Passata" panose="020B0503030502030804" pitchFamily="34" charset="77"/>
            </a:endParaRPr>
          </a:p>
        </p:txBody>
      </p:sp>
    </p:spTree>
    <p:extLst>
      <p:ext uri="{BB962C8B-B14F-4D97-AF65-F5344CB8AC3E}">
        <p14:creationId xmlns:p14="http://schemas.microsoft.com/office/powerpoint/2010/main" val="22073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en-US" dirty="0"/>
              <a:t>Aim: To explore selection bias in the Puberty Cohort</a:t>
            </a:r>
          </a:p>
          <a:p>
            <a:endParaRPr lang="en-US" dirty="0"/>
          </a:p>
          <a:p>
            <a:endParaRPr lang="da-DK" dirty="0"/>
          </a:p>
        </p:txBody>
      </p:sp>
      <p:sp>
        <p:nvSpPr>
          <p:cNvPr id="4" name="Pladsholder til dato 3"/>
          <p:cNvSpPr>
            <a:spLocks noGrp="1"/>
          </p:cNvSpPr>
          <p:nvPr>
            <p:ph type="dt" sz="half" idx="10"/>
          </p:nvPr>
        </p:nvSpPr>
        <p:spPr/>
        <p:txBody>
          <a:bodyPr/>
          <a:lstStyle/>
          <a:p>
            <a:fld id="{DA1038D1-C14A-4ECB-97EF-0E808467ECBE}" type="datetime1">
              <a:rPr lang="en-GB" smtClean="0"/>
              <a:t>03/05/2022</a:t>
            </a:fld>
            <a:r>
              <a:rPr lang="en-GB" smtClean="0"/>
              <a:t>24/08/2021</a:t>
            </a:r>
            <a:endParaRPr lang="en-GB" dirty="0"/>
          </a:p>
        </p:txBody>
      </p:sp>
      <p:sp>
        <p:nvSpPr>
          <p:cNvPr id="5" name="Titel 1">
            <a:extLst>
              <a:ext uri="{FF2B5EF4-FFF2-40B4-BE49-F238E27FC236}">
                <a16:creationId xmlns:a16="http://schemas.microsoft.com/office/drawing/2014/main" id="{7BA7E6A0-7309-054F-B5D9-57D692381F72}"/>
              </a:ext>
            </a:extLst>
          </p:cNvPr>
          <p:cNvSpPr txBox="1">
            <a:spLocks/>
          </p:cNvSpPr>
          <p:nvPr/>
        </p:nvSpPr>
        <p:spPr bwMode="auto">
          <a:xfrm>
            <a:off x="621804" y="235724"/>
            <a:ext cx="11251385" cy="766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err="1" smtClean="0"/>
              <a:t>Validation</a:t>
            </a:r>
            <a:r>
              <a:rPr lang="da-DK" kern="0" dirty="0" smtClean="0"/>
              <a:t> </a:t>
            </a:r>
            <a:r>
              <a:rPr lang="da-DK" kern="0" dirty="0" err="1" smtClean="0"/>
              <a:t>Study</a:t>
            </a:r>
            <a:r>
              <a:rPr lang="da-DK" kern="0" dirty="0" smtClean="0"/>
              <a:t>: </a:t>
            </a:r>
            <a:r>
              <a:rPr lang="da-DK" kern="0" dirty="0" err="1" smtClean="0"/>
              <a:t>selection</a:t>
            </a:r>
            <a:r>
              <a:rPr lang="da-DK" kern="0" dirty="0" smtClean="0"/>
              <a:t> bias?</a:t>
            </a:r>
            <a:endParaRPr lang="da-DK" kern="0" dirty="0"/>
          </a:p>
        </p:txBody>
      </p:sp>
    </p:spTree>
    <p:extLst>
      <p:ext uri="{BB962C8B-B14F-4D97-AF65-F5344CB8AC3E}">
        <p14:creationId xmlns:p14="http://schemas.microsoft.com/office/powerpoint/2010/main" val="3534940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en-US" dirty="0"/>
              <a:t>Aim: To explore selection bias in the Puberty Cohort</a:t>
            </a:r>
          </a:p>
          <a:p>
            <a:endParaRPr lang="en-US" dirty="0"/>
          </a:p>
          <a:p>
            <a:endParaRPr lang="da-DK" dirty="0"/>
          </a:p>
        </p:txBody>
      </p:sp>
      <p:sp>
        <p:nvSpPr>
          <p:cNvPr id="4" name="Pladsholder til dato 3"/>
          <p:cNvSpPr>
            <a:spLocks noGrp="1"/>
          </p:cNvSpPr>
          <p:nvPr>
            <p:ph type="dt" sz="half" idx="10"/>
          </p:nvPr>
        </p:nvSpPr>
        <p:spPr/>
        <p:txBody>
          <a:bodyPr/>
          <a:lstStyle/>
          <a:p>
            <a:fld id="{DA1038D1-C14A-4ECB-97EF-0E808467ECBE}" type="datetime1">
              <a:rPr lang="en-GB" smtClean="0"/>
              <a:t>03/05/2022</a:t>
            </a:fld>
            <a:r>
              <a:rPr lang="en-GB" smtClean="0"/>
              <a:t>24/08/2021</a:t>
            </a:r>
            <a:endParaRPr lang="en-GB" dirty="0"/>
          </a:p>
        </p:txBody>
      </p:sp>
      <p:sp>
        <p:nvSpPr>
          <p:cNvPr id="5" name="Titel 1">
            <a:extLst>
              <a:ext uri="{FF2B5EF4-FFF2-40B4-BE49-F238E27FC236}">
                <a16:creationId xmlns:a16="http://schemas.microsoft.com/office/drawing/2014/main" id="{7BA7E6A0-7309-054F-B5D9-57D692381F72}"/>
              </a:ext>
            </a:extLst>
          </p:cNvPr>
          <p:cNvSpPr txBox="1">
            <a:spLocks/>
          </p:cNvSpPr>
          <p:nvPr/>
        </p:nvSpPr>
        <p:spPr bwMode="auto">
          <a:xfrm>
            <a:off x="621804" y="235724"/>
            <a:ext cx="11251385" cy="766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err="1" smtClean="0"/>
              <a:t>Validation</a:t>
            </a:r>
            <a:r>
              <a:rPr lang="da-DK" kern="0" dirty="0" smtClean="0"/>
              <a:t> </a:t>
            </a:r>
            <a:r>
              <a:rPr lang="da-DK" kern="0" dirty="0" err="1" smtClean="0"/>
              <a:t>Study</a:t>
            </a:r>
            <a:r>
              <a:rPr lang="da-DK" kern="0" dirty="0" smtClean="0"/>
              <a:t>: </a:t>
            </a:r>
            <a:r>
              <a:rPr lang="da-DK" kern="0" dirty="0" err="1" smtClean="0"/>
              <a:t>selection</a:t>
            </a:r>
            <a:r>
              <a:rPr lang="da-DK" kern="0" dirty="0" smtClean="0"/>
              <a:t> bias?</a:t>
            </a:r>
            <a:endParaRPr lang="da-DK" kern="0" dirty="0"/>
          </a:p>
        </p:txBody>
      </p:sp>
      <p:pic>
        <p:nvPicPr>
          <p:cNvPr id="6" name="Billede 5"/>
          <p:cNvPicPr>
            <a:picLocks noChangeAspect="1"/>
          </p:cNvPicPr>
          <p:nvPr/>
        </p:nvPicPr>
        <p:blipFill>
          <a:blip r:embed="rId3"/>
          <a:stretch>
            <a:fillRect/>
          </a:stretch>
        </p:blipFill>
        <p:spPr>
          <a:xfrm>
            <a:off x="7615954" y="1052736"/>
            <a:ext cx="4230991" cy="1371719"/>
          </a:xfrm>
          <a:prstGeom prst="rect">
            <a:avLst/>
          </a:prstGeom>
        </p:spPr>
      </p:pic>
    </p:spTree>
    <p:extLst>
      <p:ext uri="{BB962C8B-B14F-4D97-AF65-F5344CB8AC3E}">
        <p14:creationId xmlns:p14="http://schemas.microsoft.com/office/powerpoint/2010/main" val="2409493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en-US" dirty="0"/>
              <a:t>Aim: To explore selection bias in the Puberty Cohort</a:t>
            </a:r>
          </a:p>
          <a:p>
            <a:endParaRPr lang="en-US" dirty="0"/>
          </a:p>
          <a:p>
            <a:endParaRPr lang="da-DK" dirty="0"/>
          </a:p>
        </p:txBody>
      </p:sp>
      <p:sp>
        <p:nvSpPr>
          <p:cNvPr id="4" name="Pladsholder til dato 3"/>
          <p:cNvSpPr>
            <a:spLocks noGrp="1"/>
          </p:cNvSpPr>
          <p:nvPr>
            <p:ph type="dt" sz="half" idx="10"/>
          </p:nvPr>
        </p:nvSpPr>
        <p:spPr/>
        <p:txBody>
          <a:bodyPr/>
          <a:lstStyle/>
          <a:p>
            <a:fld id="{DA1038D1-C14A-4ECB-97EF-0E808467ECBE}" type="datetime1">
              <a:rPr lang="en-GB" smtClean="0"/>
              <a:t>03/05/2022</a:t>
            </a:fld>
            <a:r>
              <a:rPr lang="en-GB" smtClean="0"/>
              <a:t>24/08/2021</a:t>
            </a:r>
            <a:endParaRPr lang="en-GB" dirty="0"/>
          </a:p>
        </p:txBody>
      </p:sp>
      <p:sp>
        <p:nvSpPr>
          <p:cNvPr id="5" name="Titel 1">
            <a:extLst>
              <a:ext uri="{FF2B5EF4-FFF2-40B4-BE49-F238E27FC236}">
                <a16:creationId xmlns:a16="http://schemas.microsoft.com/office/drawing/2014/main" id="{7BA7E6A0-7309-054F-B5D9-57D692381F72}"/>
              </a:ext>
            </a:extLst>
          </p:cNvPr>
          <p:cNvSpPr txBox="1">
            <a:spLocks/>
          </p:cNvSpPr>
          <p:nvPr/>
        </p:nvSpPr>
        <p:spPr bwMode="auto">
          <a:xfrm>
            <a:off x="621804" y="235724"/>
            <a:ext cx="11251385" cy="766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err="1" smtClean="0"/>
              <a:t>Validation</a:t>
            </a:r>
            <a:r>
              <a:rPr lang="da-DK" kern="0" dirty="0" smtClean="0"/>
              <a:t> </a:t>
            </a:r>
            <a:r>
              <a:rPr lang="da-DK" kern="0" dirty="0" err="1" smtClean="0"/>
              <a:t>Study</a:t>
            </a:r>
            <a:r>
              <a:rPr lang="da-DK" kern="0" dirty="0" smtClean="0"/>
              <a:t>: </a:t>
            </a:r>
            <a:r>
              <a:rPr lang="da-DK" kern="0" dirty="0" err="1" smtClean="0"/>
              <a:t>selection</a:t>
            </a:r>
            <a:r>
              <a:rPr lang="da-DK" kern="0" dirty="0" smtClean="0"/>
              <a:t> bias?</a:t>
            </a:r>
            <a:endParaRPr lang="da-DK" kern="0" dirty="0"/>
          </a:p>
        </p:txBody>
      </p:sp>
      <p:pic>
        <p:nvPicPr>
          <p:cNvPr id="6" name="Billede 5"/>
          <p:cNvPicPr>
            <a:picLocks noChangeAspect="1"/>
          </p:cNvPicPr>
          <p:nvPr/>
        </p:nvPicPr>
        <p:blipFill>
          <a:blip r:embed="rId3"/>
          <a:stretch>
            <a:fillRect/>
          </a:stretch>
        </p:blipFill>
        <p:spPr>
          <a:xfrm>
            <a:off x="7615954" y="1052736"/>
            <a:ext cx="4230991" cy="1371719"/>
          </a:xfrm>
          <a:prstGeom prst="rect">
            <a:avLst/>
          </a:prstGeom>
        </p:spPr>
      </p:pic>
    </p:spTree>
    <p:extLst>
      <p:ext uri="{BB962C8B-B14F-4D97-AF65-F5344CB8AC3E}">
        <p14:creationId xmlns:p14="http://schemas.microsoft.com/office/powerpoint/2010/main" val="1770985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en-US" dirty="0"/>
              <a:t>Aim: To explore selection bias in the Puberty Cohort</a:t>
            </a:r>
          </a:p>
          <a:p>
            <a:endParaRPr lang="en-US" dirty="0"/>
          </a:p>
          <a:p>
            <a:endParaRPr lang="da-DK" dirty="0"/>
          </a:p>
        </p:txBody>
      </p:sp>
      <p:sp>
        <p:nvSpPr>
          <p:cNvPr id="4" name="Pladsholder til dato 3"/>
          <p:cNvSpPr>
            <a:spLocks noGrp="1"/>
          </p:cNvSpPr>
          <p:nvPr>
            <p:ph type="dt" sz="half" idx="10"/>
          </p:nvPr>
        </p:nvSpPr>
        <p:spPr/>
        <p:txBody>
          <a:bodyPr/>
          <a:lstStyle/>
          <a:p>
            <a:fld id="{DA1038D1-C14A-4ECB-97EF-0E808467ECBE}" type="datetime1">
              <a:rPr lang="en-GB" smtClean="0"/>
              <a:t>03/05/2022</a:t>
            </a:fld>
            <a:r>
              <a:rPr lang="en-GB" smtClean="0"/>
              <a:t>24/08/2021</a:t>
            </a:r>
            <a:endParaRPr lang="en-GB" dirty="0"/>
          </a:p>
        </p:txBody>
      </p:sp>
      <p:sp>
        <p:nvSpPr>
          <p:cNvPr id="5" name="Titel 1">
            <a:extLst>
              <a:ext uri="{FF2B5EF4-FFF2-40B4-BE49-F238E27FC236}">
                <a16:creationId xmlns:a16="http://schemas.microsoft.com/office/drawing/2014/main" id="{7BA7E6A0-7309-054F-B5D9-57D692381F72}"/>
              </a:ext>
            </a:extLst>
          </p:cNvPr>
          <p:cNvSpPr txBox="1">
            <a:spLocks/>
          </p:cNvSpPr>
          <p:nvPr/>
        </p:nvSpPr>
        <p:spPr bwMode="auto">
          <a:xfrm>
            <a:off x="621804" y="235724"/>
            <a:ext cx="11251385" cy="766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err="1" smtClean="0"/>
              <a:t>Validation</a:t>
            </a:r>
            <a:r>
              <a:rPr lang="da-DK" kern="0" dirty="0" smtClean="0"/>
              <a:t> </a:t>
            </a:r>
            <a:r>
              <a:rPr lang="da-DK" kern="0" dirty="0" err="1" smtClean="0"/>
              <a:t>Study</a:t>
            </a:r>
            <a:r>
              <a:rPr lang="da-DK" kern="0" dirty="0" smtClean="0"/>
              <a:t>: </a:t>
            </a:r>
            <a:r>
              <a:rPr lang="da-DK" kern="0" dirty="0" err="1" smtClean="0"/>
              <a:t>selection</a:t>
            </a:r>
            <a:r>
              <a:rPr lang="da-DK" kern="0" dirty="0" smtClean="0"/>
              <a:t> bias?</a:t>
            </a:r>
            <a:endParaRPr lang="da-DK" kern="0" dirty="0"/>
          </a:p>
        </p:txBody>
      </p:sp>
      <p:pic>
        <p:nvPicPr>
          <p:cNvPr id="6" name="Billede 5"/>
          <p:cNvPicPr>
            <a:picLocks noChangeAspect="1"/>
          </p:cNvPicPr>
          <p:nvPr/>
        </p:nvPicPr>
        <p:blipFill>
          <a:blip r:embed="rId3"/>
          <a:stretch>
            <a:fillRect/>
          </a:stretch>
        </p:blipFill>
        <p:spPr>
          <a:xfrm>
            <a:off x="7615954" y="1052736"/>
            <a:ext cx="4230991" cy="1371719"/>
          </a:xfrm>
          <a:prstGeom prst="rect">
            <a:avLst/>
          </a:prstGeom>
        </p:spPr>
      </p:pic>
      <p:sp>
        <p:nvSpPr>
          <p:cNvPr id="2" name="Rektangel 1"/>
          <p:cNvSpPr/>
          <p:nvPr/>
        </p:nvSpPr>
        <p:spPr bwMode="auto">
          <a:xfrm>
            <a:off x="9838828" y="1594933"/>
            <a:ext cx="504056" cy="380622"/>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3862841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body" sz="quarter" idx="16"/>
          </p:nvPr>
        </p:nvSpPr>
        <p:spPr>
          <a:xfrm>
            <a:off x="1485900" y="1916832"/>
            <a:ext cx="8496944" cy="3744416"/>
          </a:xfrm>
        </p:spPr>
        <p:txBody>
          <a:bodyPr/>
          <a:lstStyle/>
          <a:p>
            <a:r>
              <a:rPr lang="da-DK" sz="3200" dirty="0" err="1" smtClean="0">
                <a:latin typeface="+mj-lt"/>
              </a:rPr>
              <a:t>Epidemiological</a:t>
            </a:r>
            <a:r>
              <a:rPr lang="da-DK" sz="3200" dirty="0" smtClean="0">
                <a:latin typeface="+mj-lt"/>
              </a:rPr>
              <a:t> </a:t>
            </a:r>
            <a:r>
              <a:rPr lang="da-DK" sz="3200" dirty="0" err="1" smtClean="0">
                <a:latin typeface="+mj-lt"/>
              </a:rPr>
              <a:t>methods</a:t>
            </a:r>
            <a:r>
              <a:rPr lang="da-DK" sz="3200" dirty="0" smtClean="0">
                <a:latin typeface="+mj-lt"/>
              </a:rPr>
              <a:t> to </a:t>
            </a:r>
            <a:r>
              <a:rPr lang="da-DK" sz="3200" dirty="0" err="1" smtClean="0">
                <a:latin typeface="+mj-lt"/>
              </a:rPr>
              <a:t>study</a:t>
            </a:r>
            <a:r>
              <a:rPr lang="da-DK" sz="3200" dirty="0" smtClean="0">
                <a:latin typeface="+mj-lt"/>
              </a:rPr>
              <a:t> </a:t>
            </a:r>
            <a:r>
              <a:rPr lang="da-DK" sz="3200" dirty="0" err="1" smtClean="0">
                <a:latin typeface="+mj-lt"/>
              </a:rPr>
              <a:t>early</a:t>
            </a:r>
            <a:r>
              <a:rPr lang="da-DK" sz="3200" dirty="0" smtClean="0">
                <a:latin typeface="+mj-lt"/>
              </a:rPr>
              <a:t> </a:t>
            </a:r>
            <a:r>
              <a:rPr lang="da-DK" sz="3200" dirty="0" err="1" smtClean="0">
                <a:latin typeface="+mj-lt"/>
              </a:rPr>
              <a:t>life</a:t>
            </a:r>
            <a:r>
              <a:rPr lang="da-DK" sz="3200" dirty="0" smtClean="0">
                <a:latin typeface="+mj-lt"/>
              </a:rPr>
              <a:t> </a:t>
            </a:r>
            <a:r>
              <a:rPr lang="da-DK" sz="3200" dirty="0" err="1" smtClean="0">
                <a:latin typeface="+mj-lt"/>
              </a:rPr>
              <a:t>exposures</a:t>
            </a:r>
            <a:r>
              <a:rPr lang="da-DK" sz="3200" dirty="0" smtClean="0">
                <a:latin typeface="+mj-lt"/>
              </a:rPr>
              <a:t> and </a:t>
            </a:r>
            <a:r>
              <a:rPr lang="da-DK" sz="3200" dirty="0" err="1" smtClean="0">
                <a:latin typeface="+mj-lt"/>
              </a:rPr>
              <a:t>later</a:t>
            </a:r>
            <a:r>
              <a:rPr lang="da-DK" sz="3200" dirty="0" smtClean="0">
                <a:latin typeface="+mj-lt"/>
              </a:rPr>
              <a:t> </a:t>
            </a:r>
            <a:r>
              <a:rPr lang="da-DK" sz="3200" dirty="0" err="1" smtClean="0">
                <a:latin typeface="+mj-lt"/>
              </a:rPr>
              <a:t>health</a:t>
            </a:r>
            <a:r>
              <a:rPr lang="da-DK" sz="3200" dirty="0" smtClean="0">
                <a:latin typeface="+mj-lt"/>
              </a:rPr>
              <a:t> and </a:t>
            </a:r>
            <a:r>
              <a:rPr lang="da-DK" sz="3200" dirty="0" err="1" smtClean="0">
                <a:latin typeface="+mj-lt"/>
              </a:rPr>
              <a:t>disease</a:t>
            </a:r>
            <a:endParaRPr lang="da-DK" sz="3200" dirty="0">
              <a:latin typeface="+mj-lt"/>
            </a:endParaRPr>
          </a:p>
        </p:txBody>
      </p:sp>
      <p:sp>
        <p:nvSpPr>
          <p:cNvPr id="4" name="Pladsholder til dato 3"/>
          <p:cNvSpPr>
            <a:spLocks noGrp="1"/>
          </p:cNvSpPr>
          <p:nvPr>
            <p:ph type="dt" sz="half" idx="4294967295"/>
          </p:nvPr>
        </p:nvSpPr>
        <p:spPr>
          <a:xfrm>
            <a:off x="0" y="7019925"/>
            <a:ext cx="0" cy="0"/>
          </a:xfrm>
        </p:spPr>
        <p:txBody>
          <a:bodyPr/>
          <a:lstStyle/>
          <a:p>
            <a:fld id="{B62477F8-F1FB-42D5-8778-93855BCCA130}" type="datetime1">
              <a:rPr lang="en-GB" smtClean="0"/>
              <a:t>03/05/2022</a:t>
            </a:fld>
            <a:r>
              <a:rPr lang="en-GB" smtClean="0"/>
              <a:t>24/08/2021</a:t>
            </a:r>
            <a:endParaRPr lang="en-GB" dirty="0"/>
          </a:p>
        </p:txBody>
      </p:sp>
    </p:spTree>
    <p:extLst>
      <p:ext uri="{BB962C8B-B14F-4D97-AF65-F5344CB8AC3E}">
        <p14:creationId xmlns:p14="http://schemas.microsoft.com/office/powerpoint/2010/main" val="884927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r>
              <a:rPr lang="en-US" dirty="0"/>
              <a:t>Aim: To explore selection bias in the Puberty Cohort</a:t>
            </a:r>
          </a:p>
          <a:p>
            <a:endParaRPr lang="en-US" dirty="0" smtClean="0"/>
          </a:p>
          <a:p>
            <a:endParaRPr lang="en-US" dirty="0"/>
          </a:p>
          <a:p>
            <a:r>
              <a:rPr lang="en-US" dirty="0" smtClean="0"/>
              <a:t>Findings</a:t>
            </a:r>
            <a:r>
              <a:rPr lang="en-US" dirty="0"/>
              <a:t>: </a:t>
            </a:r>
          </a:p>
          <a:p>
            <a:r>
              <a:rPr lang="en-US" dirty="0"/>
              <a:t>1. Exposures associated with participation</a:t>
            </a:r>
          </a:p>
          <a:p>
            <a:r>
              <a:rPr lang="en-US" dirty="0"/>
              <a:t>2. Pubertal timing NOT associated with participation</a:t>
            </a:r>
          </a:p>
          <a:p>
            <a:r>
              <a:rPr lang="en-US" dirty="0"/>
              <a:t>3. Similar exposure-outcome associations for </a:t>
            </a:r>
          </a:p>
          <a:p>
            <a:r>
              <a:rPr lang="en-US" dirty="0"/>
              <a:t>     participants and entire Puberty Cohort</a:t>
            </a:r>
          </a:p>
          <a:p>
            <a:endParaRPr lang="en-US" dirty="0"/>
          </a:p>
          <a:p>
            <a:r>
              <a:rPr lang="en-US" dirty="0"/>
              <a:t>Conclusion: minimal risk of selection bias</a:t>
            </a:r>
          </a:p>
          <a:p>
            <a:endParaRPr lang="da-DK" dirty="0"/>
          </a:p>
        </p:txBody>
      </p:sp>
      <p:sp>
        <p:nvSpPr>
          <p:cNvPr id="4" name="Pladsholder til dato 3"/>
          <p:cNvSpPr>
            <a:spLocks noGrp="1"/>
          </p:cNvSpPr>
          <p:nvPr>
            <p:ph type="dt" sz="half" idx="10"/>
          </p:nvPr>
        </p:nvSpPr>
        <p:spPr/>
        <p:txBody>
          <a:bodyPr/>
          <a:lstStyle/>
          <a:p>
            <a:fld id="{DA1038D1-C14A-4ECB-97EF-0E808467ECBE}" type="datetime1">
              <a:rPr lang="en-GB" smtClean="0"/>
              <a:t>03/05/2022</a:t>
            </a:fld>
            <a:r>
              <a:rPr lang="en-GB" smtClean="0"/>
              <a:t>24/08/2021</a:t>
            </a:r>
            <a:endParaRPr lang="en-GB" dirty="0"/>
          </a:p>
        </p:txBody>
      </p:sp>
      <p:sp>
        <p:nvSpPr>
          <p:cNvPr id="5" name="Titel 1">
            <a:extLst>
              <a:ext uri="{FF2B5EF4-FFF2-40B4-BE49-F238E27FC236}">
                <a16:creationId xmlns:a16="http://schemas.microsoft.com/office/drawing/2014/main" id="{7BA7E6A0-7309-054F-B5D9-57D692381F72}"/>
              </a:ext>
            </a:extLst>
          </p:cNvPr>
          <p:cNvSpPr txBox="1">
            <a:spLocks/>
          </p:cNvSpPr>
          <p:nvPr/>
        </p:nvSpPr>
        <p:spPr bwMode="auto">
          <a:xfrm>
            <a:off x="621804" y="235724"/>
            <a:ext cx="11251385" cy="766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err="1" smtClean="0"/>
              <a:t>Validation</a:t>
            </a:r>
            <a:r>
              <a:rPr lang="da-DK" kern="0" dirty="0" smtClean="0"/>
              <a:t> </a:t>
            </a:r>
            <a:r>
              <a:rPr lang="da-DK" kern="0" dirty="0" err="1" smtClean="0"/>
              <a:t>Study</a:t>
            </a:r>
            <a:r>
              <a:rPr lang="da-DK" kern="0" dirty="0" smtClean="0"/>
              <a:t>: </a:t>
            </a:r>
            <a:r>
              <a:rPr lang="da-DK" kern="0" dirty="0" err="1" smtClean="0"/>
              <a:t>selection</a:t>
            </a:r>
            <a:r>
              <a:rPr lang="da-DK" kern="0" dirty="0" smtClean="0"/>
              <a:t> bias?</a:t>
            </a:r>
            <a:endParaRPr lang="da-DK" kern="0" dirty="0"/>
          </a:p>
        </p:txBody>
      </p:sp>
      <p:pic>
        <p:nvPicPr>
          <p:cNvPr id="6" name="Billede 5"/>
          <p:cNvPicPr>
            <a:picLocks noChangeAspect="1"/>
          </p:cNvPicPr>
          <p:nvPr/>
        </p:nvPicPr>
        <p:blipFill>
          <a:blip r:embed="rId3"/>
          <a:stretch>
            <a:fillRect/>
          </a:stretch>
        </p:blipFill>
        <p:spPr>
          <a:xfrm>
            <a:off x="7615954" y="1052736"/>
            <a:ext cx="4230991" cy="1371719"/>
          </a:xfrm>
          <a:prstGeom prst="rect">
            <a:avLst/>
          </a:prstGeom>
        </p:spPr>
      </p:pic>
      <p:pic>
        <p:nvPicPr>
          <p:cNvPr id="2" name="Billede 1"/>
          <p:cNvPicPr>
            <a:picLocks noChangeAspect="1"/>
          </p:cNvPicPr>
          <p:nvPr/>
        </p:nvPicPr>
        <p:blipFill>
          <a:blip r:embed="rId4"/>
          <a:stretch>
            <a:fillRect/>
          </a:stretch>
        </p:blipFill>
        <p:spPr>
          <a:xfrm>
            <a:off x="9910836" y="1628800"/>
            <a:ext cx="506012" cy="341830"/>
          </a:xfrm>
          <a:prstGeom prst="rect">
            <a:avLst/>
          </a:prstGeom>
        </p:spPr>
      </p:pic>
      <p:sp>
        <p:nvSpPr>
          <p:cNvPr id="7" name="Tekstfelt 6">
            <a:extLst>
              <a:ext uri="{FF2B5EF4-FFF2-40B4-BE49-F238E27FC236}">
                <a16:creationId xmlns:a16="http://schemas.microsoft.com/office/drawing/2014/main" id="{9EF0F40E-83A9-3848-995F-7D02E00A7226}"/>
              </a:ext>
            </a:extLst>
          </p:cNvPr>
          <p:cNvSpPr txBox="1"/>
          <p:nvPr/>
        </p:nvSpPr>
        <p:spPr>
          <a:xfrm>
            <a:off x="7678588" y="5445224"/>
            <a:ext cx="3672409" cy="205121"/>
          </a:xfrm>
          <a:prstGeom prst="rect">
            <a:avLst/>
          </a:prstGeom>
          <a:noFill/>
        </p:spPr>
        <p:txBody>
          <a:bodyPr wrap="square" lIns="0" tIns="0" rIns="0" bIns="0" rtlCol="0">
            <a:spAutoFit/>
          </a:bodyPr>
          <a:lstStyle/>
          <a:p>
            <a:pPr marL="228543" indent="-228543">
              <a:lnSpc>
                <a:spcPct val="100000"/>
              </a:lnSpc>
              <a:buFont typeface="Arial" charset="0"/>
              <a:buChar char="•"/>
            </a:pPr>
            <a:r>
              <a:rPr lang="en-GB" sz="1333" i="1" dirty="0" smtClean="0">
                <a:latin typeface="AU Passata" panose="020B0503030502030804" pitchFamily="34" charset="77"/>
              </a:rPr>
              <a:t>Brix et </a:t>
            </a:r>
            <a:r>
              <a:rPr lang="en-GB" sz="1333" i="1" dirty="0">
                <a:latin typeface="AU Passata" panose="020B0503030502030804" pitchFamily="34" charset="77"/>
              </a:rPr>
              <a:t>al, </a:t>
            </a:r>
            <a:r>
              <a:rPr lang="it-IT" sz="1333" i="1" dirty="0">
                <a:latin typeface="AU Passata" panose="020B0503030502030804" pitchFamily="34" charset="77"/>
              </a:rPr>
              <a:t>Paediatr Perinat Epidemiol. 2020</a:t>
            </a:r>
            <a:endParaRPr lang="da-DK" sz="1333" i="1" dirty="0">
              <a:latin typeface="AU Passata" panose="020B0503030502030804" pitchFamily="34" charset="77"/>
            </a:endParaRPr>
          </a:p>
        </p:txBody>
      </p:sp>
    </p:spTree>
    <p:extLst>
      <p:ext uri="{BB962C8B-B14F-4D97-AF65-F5344CB8AC3E}">
        <p14:creationId xmlns:p14="http://schemas.microsoft.com/office/powerpoint/2010/main" val="817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Sampling and </a:t>
            </a:r>
            <a:r>
              <a:rPr lang="da-DK" dirty="0" err="1" smtClean="0"/>
              <a:t>selection</a:t>
            </a:r>
            <a:r>
              <a:rPr lang="da-DK" dirty="0" smtClean="0"/>
              <a:t> </a:t>
            </a:r>
            <a:r>
              <a:rPr lang="da-DK" dirty="0" err="1" smtClean="0"/>
              <a:t>weights</a:t>
            </a:r>
            <a:endParaRPr lang="da-DK" dirty="0"/>
          </a:p>
        </p:txBody>
      </p:sp>
      <p:sp>
        <p:nvSpPr>
          <p:cNvPr id="4" name="Pladsholder til dato 3"/>
          <p:cNvSpPr>
            <a:spLocks noGrp="1"/>
          </p:cNvSpPr>
          <p:nvPr>
            <p:ph type="dt" sz="half" idx="10"/>
          </p:nvPr>
        </p:nvSpPr>
        <p:spPr/>
        <p:txBody>
          <a:bodyPr/>
          <a:lstStyle/>
          <a:p>
            <a:fld id="{8891FA35-4FDF-4628-A380-D2BF8C31A971}" type="datetime1">
              <a:rPr lang="en-GB" smtClean="0"/>
              <a:t>03/05/2022</a:t>
            </a:fld>
            <a:r>
              <a:rPr lang="en-GB" smtClean="0"/>
              <a:t>24/08/2021</a:t>
            </a:r>
            <a:endParaRPr lang="en-GB" dirty="0"/>
          </a:p>
        </p:txBody>
      </p:sp>
      <p:pic>
        <p:nvPicPr>
          <p:cNvPr id="6" name="Billede 5"/>
          <p:cNvPicPr>
            <a:picLocks noChangeAspect="1"/>
          </p:cNvPicPr>
          <p:nvPr/>
        </p:nvPicPr>
        <p:blipFill>
          <a:blip r:embed="rId3"/>
          <a:stretch>
            <a:fillRect/>
          </a:stretch>
        </p:blipFill>
        <p:spPr>
          <a:xfrm>
            <a:off x="7526460" y="2885971"/>
            <a:ext cx="4345453" cy="1845137"/>
          </a:xfrm>
          <a:prstGeom prst="rect">
            <a:avLst/>
          </a:prstGeom>
        </p:spPr>
      </p:pic>
      <p:pic>
        <p:nvPicPr>
          <p:cNvPr id="7" name="Pladsholder til indhold 6"/>
          <p:cNvPicPr>
            <a:picLocks noGrp="1" noChangeAspect="1"/>
          </p:cNvPicPr>
          <p:nvPr>
            <p:ph idx="1"/>
          </p:nvPr>
        </p:nvPicPr>
        <p:blipFill>
          <a:blip r:embed="rId4"/>
          <a:stretch>
            <a:fillRect/>
          </a:stretch>
        </p:blipFill>
        <p:spPr>
          <a:xfrm>
            <a:off x="1125860" y="1520177"/>
            <a:ext cx="5544616" cy="4004444"/>
          </a:xfrm>
          <a:prstGeom prst="rect">
            <a:avLst/>
          </a:prstGeom>
        </p:spPr>
      </p:pic>
      <p:sp>
        <p:nvSpPr>
          <p:cNvPr id="8" name="Tekstfelt 7">
            <a:extLst>
              <a:ext uri="{FF2B5EF4-FFF2-40B4-BE49-F238E27FC236}">
                <a16:creationId xmlns:a16="http://schemas.microsoft.com/office/drawing/2014/main" id="{9EF0F40E-83A9-3848-995F-7D02E00A7226}"/>
              </a:ext>
            </a:extLst>
          </p:cNvPr>
          <p:cNvSpPr txBox="1"/>
          <p:nvPr/>
        </p:nvSpPr>
        <p:spPr>
          <a:xfrm>
            <a:off x="7390556" y="1317796"/>
            <a:ext cx="3672409" cy="1477328"/>
          </a:xfrm>
          <a:prstGeom prst="rect">
            <a:avLst/>
          </a:prstGeom>
          <a:noFill/>
        </p:spPr>
        <p:txBody>
          <a:bodyPr wrap="square" lIns="0" tIns="0" rIns="0" bIns="0" rtlCol="0">
            <a:spAutoFit/>
          </a:bodyPr>
          <a:lstStyle/>
          <a:p>
            <a:pPr>
              <a:lnSpc>
                <a:spcPct val="100000"/>
              </a:lnSpc>
            </a:pPr>
            <a:r>
              <a:rPr lang="en-GB" sz="1600" dirty="0" smtClean="0">
                <a:latin typeface="AU Passata" panose="020B0503030502030804" pitchFamily="34" charset="77"/>
              </a:rPr>
              <a:t>Sampling weights to account for non-random sampling to the Puberty cohort: </a:t>
            </a:r>
            <a:r>
              <a:rPr lang="en-GB" sz="1600" dirty="0">
                <a:latin typeface="AU Passata" panose="020B0503030502030804" pitchFamily="34" charset="77"/>
              </a:rPr>
              <a:t>C</a:t>
            </a:r>
            <a:r>
              <a:rPr lang="en-GB" sz="1600" dirty="0" smtClean="0">
                <a:latin typeface="AU Passata" panose="020B0503030502030804" pitchFamily="34" charset="77"/>
              </a:rPr>
              <a:t>alculated the inverse probabilities for being sampled </a:t>
            </a:r>
            <a:r>
              <a:rPr lang="en-GB" sz="1600" dirty="0" smtClean="0">
                <a:latin typeface="AU Passata" panose="020B0503030502030804" pitchFamily="34" charset="77"/>
                <a:sym typeface="Wingdings" panose="05000000000000000000" pitchFamily="2" charset="2"/>
              </a:rPr>
              <a:t> created a pseudo population that on average represents all 56,641 eligible</a:t>
            </a:r>
            <a:endParaRPr lang="da-DK" sz="1600" dirty="0">
              <a:latin typeface="AU Passata" panose="020B0503030502030804" pitchFamily="34" charset="77"/>
            </a:endParaRPr>
          </a:p>
        </p:txBody>
      </p:sp>
      <p:sp>
        <p:nvSpPr>
          <p:cNvPr id="9" name="Tekstfelt 8">
            <a:extLst>
              <a:ext uri="{FF2B5EF4-FFF2-40B4-BE49-F238E27FC236}">
                <a16:creationId xmlns:a16="http://schemas.microsoft.com/office/drawing/2014/main" id="{9EF0F40E-83A9-3848-995F-7D02E00A7226}"/>
              </a:ext>
            </a:extLst>
          </p:cNvPr>
          <p:cNvSpPr txBox="1"/>
          <p:nvPr/>
        </p:nvSpPr>
        <p:spPr>
          <a:xfrm>
            <a:off x="7390555" y="4581128"/>
            <a:ext cx="3672409" cy="1477328"/>
          </a:xfrm>
          <a:prstGeom prst="rect">
            <a:avLst/>
          </a:prstGeom>
          <a:noFill/>
        </p:spPr>
        <p:txBody>
          <a:bodyPr wrap="square" lIns="0" tIns="0" rIns="0" bIns="0" rtlCol="0">
            <a:spAutoFit/>
          </a:bodyPr>
          <a:lstStyle/>
          <a:p>
            <a:pPr>
              <a:lnSpc>
                <a:spcPct val="100000"/>
              </a:lnSpc>
            </a:pPr>
            <a:r>
              <a:rPr lang="en-GB" sz="1600" dirty="0" smtClean="0">
                <a:latin typeface="AU Passata" panose="020B0503030502030804" pitchFamily="34" charset="77"/>
              </a:rPr>
              <a:t>Selection weights to account for non-participation in the Puberty cohort: </a:t>
            </a:r>
            <a:r>
              <a:rPr lang="en-GB" sz="1600" dirty="0">
                <a:latin typeface="AU Passata" panose="020B0503030502030804" pitchFamily="34" charset="77"/>
              </a:rPr>
              <a:t>C</a:t>
            </a:r>
            <a:r>
              <a:rPr lang="en-GB" sz="1600" dirty="0" smtClean="0">
                <a:latin typeface="AU Passata" panose="020B0503030502030804" pitchFamily="34" charset="77"/>
              </a:rPr>
              <a:t>alculated the inverse probabilities </a:t>
            </a:r>
            <a:r>
              <a:rPr lang="en-GB" sz="1600" smtClean="0">
                <a:latin typeface="AU Passata" panose="020B0503030502030804" pitchFamily="34" charset="77"/>
              </a:rPr>
              <a:t>for participation</a:t>
            </a:r>
            <a:r>
              <a:rPr lang="en-GB" sz="1600" smtClean="0">
                <a:latin typeface="AU Passata" panose="020B0503030502030804" pitchFamily="34" charset="77"/>
                <a:sym typeface="Wingdings" panose="05000000000000000000" pitchFamily="2" charset="2"/>
              </a:rPr>
              <a:t> </a:t>
            </a:r>
            <a:r>
              <a:rPr lang="en-GB" sz="1600" dirty="0" smtClean="0">
                <a:latin typeface="AU Passata" panose="020B0503030502030804" pitchFamily="34" charset="77"/>
                <a:sym typeface="Wingdings" panose="05000000000000000000" pitchFamily="2" charset="2"/>
              </a:rPr>
              <a:t>created a pseudo population that on average represents all 22,439 invited</a:t>
            </a:r>
            <a:endParaRPr lang="da-DK" sz="1600" dirty="0">
              <a:latin typeface="AU Passata" panose="020B0503030502030804" pitchFamily="34" charset="77"/>
            </a:endParaRPr>
          </a:p>
        </p:txBody>
      </p:sp>
    </p:spTree>
    <p:extLst>
      <p:ext uri="{BB962C8B-B14F-4D97-AF65-F5344CB8AC3E}">
        <p14:creationId xmlns:p14="http://schemas.microsoft.com/office/powerpoint/2010/main" val="33172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maternal and childhood Obesity and timing of puberty</a:t>
            </a:r>
            <a:endParaRPr lang="da-DK" dirty="0"/>
          </a:p>
        </p:txBody>
      </p:sp>
      <p:sp>
        <p:nvSpPr>
          <p:cNvPr id="4" name="Pladsholder til dato 3"/>
          <p:cNvSpPr>
            <a:spLocks noGrp="1"/>
          </p:cNvSpPr>
          <p:nvPr>
            <p:ph type="dt" sz="half" idx="12"/>
          </p:nvPr>
        </p:nvSpPr>
        <p:spPr/>
        <p:txBody>
          <a:bodyPr/>
          <a:lstStyle/>
          <a:p>
            <a:fld id="{018E0820-AA05-4F6E-92BE-4AC7B90A3765}" type="datetime1">
              <a:rPr lang="en-GB" smtClean="0"/>
              <a:t>03/05/2022</a:t>
            </a:fld>
            <a:r>
              <a:rPr lang="en-GB" smtClean="0"/>
              <a:t>24/08/2021</a:t>
            </a:r>
            <a:endParaRPr lang="en-GB" dirty="0"/>
          </a:p>
        </p:txBody>
      </p:sp>
    </p:spTree>
    <p:extLst>
      <p:ext uri="{BB962C8B-B14F-4D97-AF65-F5344CB8AC3E}">
        <p14:creationId xmlns:p14="http://schemas.microsoft.com/office/powerpoint/2010/main" val="1244351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F1E5BA3-46D0-41DD-B267-57F5E6C9D307}" type="datetime1">
              <a:rPr lang="en-GB" smtClean="0"/>
              <a:t>03/05/2022</a:t>
            </a:fld>
            <a:r>
              <a:rPr lang="en-GB" smtClean="0"/>
              <a:t>24/08/2021</a:t>
            </a:r>
            <a:endParaRPr lang="en-GB" dirty="0"/>
          </a:p>
        </p:txBody>
      </p:sp>
      <p:pic>
        <p:nvPicPr>
          <p:cNvPr id="5" name="Billede 4"/>
          <p:cNvPicPr>
            <a:picLocks noChangeAspect="1"/>
          </p:cNvPicPr>
          <p:nvPr/>
        </p:nvPicPr>
        <p:blipFill>
          <a:blip r:embed="rId3"/>
          <a:stretch>
            <a:fillRect/>
          </a:stretch>
        </p:blipFill>
        <p:spPr>
          <a:xfrm>
            <a:off x="1413892" y="26732"/>
            <a:ext cx="9217024" cy="6831268"/>
          </a:xfrm>
          <a:prstGeom prst="rect">
            <a:avLst/>
          </a:prstGeom>
        </p:spPr>
      </p:pic>
    </p:spTree>
    <p:extLst>
      <p:ext uri="{BB962C8B-B14F-4D97-AF65-F5344CB8AC3E}">
        <p14:creationId xmlns:p14="http://schemas.microsoft.com/office/powerpoint/2010/main" val="4145299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U.S</a:t>
            </a:r>
            <a:r>
              <a:rPr lang="en-US" dirty="0"/>
              <a:t>. </a:t>
            </a:r>
            <a:r>
              <a:rPr lang="en-US" dirty="0" smtClean="0"/>
              <a:t>Adults, self-reported obesity 2020</a:t>
            </a:r>
            <a:r>
              <a:rPr lang="en-US" dirty="0"/>
              <a:t/>
            </a:r>
            <a:br>
              <a:rPr lang="en-US" dirty="0"/>
            </a:br>
            <a:endParaRPr lang="da-DK" dirty="0"/>
          </a:p>
        </p:txBody>
      </p:sp>
      <p:sp>
        <p:nvSpPr>
          <p:cNvPr id="4" name="Pladsholder til dato 3"/>
          <p:cNvSpPr>
            <a:spLocks noGrp="1"/>
          </p:cNvSpPr>
          <p:nvPr>
            <p:ph type="dt" sz="half" idx="10"/>
          </p:nvPr>
        </p:nvSpPr>
        <p:spPr/>
        <p:txBody>
          <a:bodyPr/>
          <a:lstStyle/>
          <a:p>
            <a:fld id="{D4C8E75B-0570-47DC-A771-6E4FCDF4732B}" type="datetime1">
              <a:rPr lang="en-GB" smtClean="0"/>
              <a:t>03/05/2022</a:t>
            </a:fld>
            <a:r>
              <a:rPr lang="en-GB" smtClean="0"/>
              <a:t>24/08/2021</a:t>
            </a:r>
            <a:endParaRPr lang="en-GB" dirty="0"/>
          </a:p>
        </p:txBody>
      </p:sp>
      <p:pic>
        <p:nvPicPr>
          <p:cNvPr id="7" name="Pladsholder til indhold 6"/>
          <p:cNvPicPr>
            <a:picLocks noGrp="1" noChangeAspect="1"/>
          </p:cNvPicPr>
          <p:nvPr>
            <p:ph idx="1"/>
          </p:nvPr>
        </p:nvPicPr>
        <p:blipFill>
          <a:blip r:embed="rId3"/>
          <a:stretch>
            <a:fillRect/>
          </a:stretch>
        </p:blipFill>
        <p:spPr>
          <a:xfrm>
            <a:off x="2614613" y="1484783"/>
            <a:ext cx="7785284" cy="3887317"/>
          </a:xfrm>
          <a:prstGeom prst="rect">
            <a:avLst/>
          </a:prstGeom>
        </p:spPr>
      </p:pic>
      <p:sp>
        <p:nvSpPr>
          <p:cNvPr id="11" name="Tekstfelt 10"/>
          <p:cNvSpPr txBox="1"/>
          <p:nvPr/>
        </p:nvSpPr>
        <p:spPr>
          <a:xfrm>
            <a:off x="9910836" y="5589240"/>
            <a:ext cx="2088232" cy="233910"/>
          </a:xfrm>
          <a:prstGeom prst="rect">
            <a:avLst/>
          </a:prstGeom>
          <a:noFill/>
        </p:spPr>
        <p:txBody>
          <a:bodyPr wrap="square" lIns="0" tIns="0" rIns="0" bIns="0" rtlCol="0">
            <a:spAutoFit/>
          </a:bodyPr>
          <a:lstStyle/>
          <a:p>
            <a:pPr>
              <a:lnSpc>
                <a:spcPct val="95000"/>
              </a:lnSpc>
            </a:pPr>
            <a:r>
              <a:rPr lang="da-DK" sz="1600" dirty="0" smtClean="0">
                <a:latin typeface="+mn-lt"/>
              </a:rPr>
              <a:t>Source: CDC</a:t>
            </a:r>
            <a:endParaRPr lang="da-DK" sz="1600" dirty="0">
              <a:latin typeface="+mn-lt"/>
            </a:endParaRPr>
          </a:p>
        </p:txBody>
      </p:sp>
    </p:spTree>
    <p:extLst>
      <p:ext uri="{BB962C8B-B14F-4D97-AF65-F5344CB8AC3E}">
        <p14:creationId xmlns:p14="http://schemas.microsoft.com/office/powerpoint/2010/main" val="2727765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4294967295"/>
          </p:nvPr>
        </p:nvSpPr>
        <p:spPr>
          <a:xfrm>
            <a:off x="477788" y="1412776"/>
            <a:ext cx="8415338" cy="3929063"/>
          </a:xfrm>
        </p:spPr>
        <p:txBody>
          <a:bodyPr/>
          <a:lstStyle/>
          <a:p>
            <a:pPr marL="457086" indent="-457086">
              <a:buAutoNum type="arabicPeriod"/>
            </a:pPr>
            <a:r>
              <a:rPr lang="da-DK" dirty="0"/>
              <a:t>Hyperinsulinism and </a:t>
            </a:r>
            <a:r>
              <a:rPr lang="da-DK" dirty="0" err="1"/>
              <a:t>increased</a:t>
            </a:r>
            <a:r>
              <a:rPr lang="da-DK" dirty="0"/>
              <a:t> </a:t>
            </a:r>
            <a:r>
              <a:rPr lang="da-DK" dirty="0" err="1"/>
              <a:t>bioavailability</a:t>
            </a:r>
            <a:r>
              <a:rPr lang="da-DK" dirty="0"/>
              <a:t> of sex </a:t>
            </a:r>
            <a:r>
              <a:rPr lang="da-DK" dirty="0" err="1" smtClean="0"/>
              <a:t>hormones</a:t>
            </a:r>
            <a:endParaRPr lang="da-DK" dirty="0" smtClean="0"/>
          </a:p>
          <a:p>
            <a:pPr marL="457086" indent="-457086">
              <a:buAutoNum type="arabicPeriod"/>
            </a:pPr>
            <a:r>
              <a:rPr lang="da-DK" dirty="0" err="1" smtClean="0"/>
              <a:t>Leptin</a:t>
            </a:r>
            <a:r>
              <a:rPr lang="da-DK" dirty="0" smtClean="0"/>
              <a:t> </a:t>
            </a:r>
            <a:r>
              <a:rPr lang="da-DK" dirty="0"/>
              <a:t>and </a:t>
            </a:r>
            <a:r>
              <a:rPr lang="da-DK" dirty="0" err="1"/>
              <a:t>ghrelin</a:t>
            </a:r>
            <a:r>
              <a:rPr lang="da-DK" dirty="0"/>
              <a:t> </a:t>
            </a:r>
          </a:p>
          <a:p>
            <a:pPr marL="457086" indent="-457086">
              <a:buAutoNum type="arabicPeriod"/>
            </a:pPr>
            <a:r>
              <a:rPr lang="da-DK" dirty="0" err="1"/>
              <a:t>Accumulation</a:t>
            </a:r>
            <a:r>
              <a:rPr lang="da-DK" dirty="0"/>
              <a:t> of </a:t>
            </a:r>
            <a:r>
              <a:rPr lang="da-DK" dirty="0" err="1"/>
              <a:t>endocrine</a:t>
            </a:r>
            <a:r>
              <a:rPr lang="da-DK" dirty="0"/>
              <a:t> </a:t>
            </a:r>
            <a:r>
              <a:rPr lang="da-DK" dirty="0" err="1"/>
              <a:t>disruptors</a:t>
            </a:r>
            <a:r>
              <a:rPr lang="da-DK" dirty="0"/>
              <a:t> in adipose </a:t>
            </a:r>
            <a:r>
              <a:rPr lang="da-DK" dirty="0" err="1" smtClean="0"/>
              <a:t>tissue</a:t>
            </a:r>
            <a:endParaRPr lang="da-DK" dirty="0" smtClean="0"/>
          </a:p>
          <a:p>
            <a:pPr marL="457086" indent="-457086">
              <a:buAutoNum type="arabicPeriod"/>
            </a:pPr>
            <a:endParaRPr lang="da-DK" dirty="0"/>
          </a:p>
          <a:p>
            <a:pPr marL="457086" indent="-457086">
              <a:buAutoNum type="arabicPeriod"/>
            </a:pPr>
            <a:endParaRPr lang="da-DK" dirty="0" smtClean="0"/>
          </a:p>
          <a:p>
            <a:pPr marL="342900" indent="-342900">
              <a:buFont typeface="Arial" panose="020B0604020202020204" pitchFamily="34" charset="0"/>
              <a:buChar char="•"/>
            </a:pPr>
            <a:r>
              <a:rPr lang="da-DK" dirty="0" err="1" smtClean="0"/>
              <a:t>Several</a:t>
            </a:r>
            <a:r>
              <a:rPr lang="da-DK" dirty="0" smtClean="0"/>
              <a:t> </a:t>
            </a:r>
            <a:r>
              <a:rPr lang="da-DK" smtClean="0"/>
              <a:t>epidemiological </a:t>
            </a:r>
            <a:r>
              <a:rPr lang="da-DK" dirty="0" smtClean="0"/>
              <a:t>studies find </a:t>
            </a:r>
            <a:r>
              <a:rPr lang="da-DK" dirty="0" err="1" smtClean="0"/>
              <a:t>obese</a:t>
            </a:r>
            <a:r>
              <a:rPr lang="da-DK" dirty="0" smtClean="0"/>
              <a:t> </a:t>
            </a:r>
            <a:r>
              <a:rPr lang="da-DK" dirty="0" err="1" smtClean="0"/>
              <a:t>girls</a:t>
            </a:r>
            <a:r>
              <a:rPr lang="da-DK" dirty="0" smtClean="0"/>
              <a:t> to have </a:t>
            </a:r>
            <a:r>
              <a:rPr lang="da-DK" dirty="0" err="1" smtClean="0"/>
              <a:t>earlier</a:t>
            </a:r>
            <a:r>
              <a:rPr lang="da-DK" dirty="0" smtClean="0"/>
              <a:t> age at </a:t>
            </a:r>
            <a:r>
              <a:rPr lang="da-DK" dirty="0" err="1" smtClean="0"/>
              <a:t>menarche</a:t>
            </a:r>
            <a:r>
              <a:rPr lang="da-DK" dirty="0" smtClean="0"/>
              <a:t> and </a:t>
            </a:r>
            <a:r>
              <a:rPr lang="da-DK" dirty="0" err="1" smtClean="0"/>
              <a:t>onset</a:t>
            </a:r>
            <a:r>
              <a:rPr lang="da-DK" dirty="0" smtClean="0"/>
              <a:t> of </a:t>
            </a:r>
            <a:r>
              <a:rPr lang="da-DK" dirty="0" err="1" smtClean="0"/>
              <a:t>breast</a:t>
            </a:r>
            <a:r>
              <a:rPr lang="da-DK" dirty="0" smtClean="0"/>
              <a:t> </a:t>
            </a:r>
            <a:r>
              <a:rPr lang="da-DK" dirty="0" err="1" smtClean="0"/>
              <a:t>development</a:t>
            </a:r>
            <a:r>
              <a:rPr lang="da-DK" dirty="0" smtClean="0"/>
              <a:t> </a:t>
            </a:r>
            <a:r>
              <a:rPr lang="da-DK" dirty="0" err="1" smtClean="0"/>
              <a:t>than</a:t>
            </a:r>
            <a:r>
              <a:rPr lang="da-DK" dirty="0" smtClean="0"/>
              <a:t> normal-</a:t>
            </a:r>
            <a:r>
              <a:rPr lang="da-DK" dirty="0" err="1" smtClean="0"/>
              <a:t>weight</a:t>
            </a:r>
            <a:r>
              <a:rPr lang="da-DK" dirty="0" smtClean="0"/>
              <a:t> </a:t>
            </a:r>
            <a:r>
              <a:rPr lang="da-DK" dirty="0" err="1" smtClean="0"/>
              <a:t>girls</a:t>
            </a:r>
            <a:endParaRPr lang="da-DK" dirty="0" smtClean="0"/>
          </a:p>
          <a:p>
            <a:pPr marL="342900" indent="-342900">
              <a:buFont typeface="Arial" panose="020B0604020202020204" pitchFamily="34" charset="0"/>
              <a:buChar char="•"/>
            </a:pPr>
            <a:r>
              <a:rPr lang="da-DK" dirty="0" smtClean="0"/>
              <a:t>Studies on </a:t>
            </a:r>
            <a:r>
              <a:rPr lang="da-DK" dirty="0" err="1" smtClean="0"/>
              <a:t>boys</a:t>
            </a:r>
            <a:r>
              <a:rPr lang="da-DK" dirty="0" smtClean="0"/>
              <a:t> find </a:t>
            </a:r>
            <a:r>
              <a:rPr lang="da-DK" dirty="0" err="1" smtClean="0"/>
              <a:t>conflicting</a:t>
            </a:r>
            <a:r>
              <a:rPr lang="da-DK" dirty="0" smtClean="0"/>
              <a:t> results</a:t>
            </a:r>
          </a:p>
          <a:p>
            <a:pPr marL="342900" indent="-342900">
              <a:buFont typeface="Arial" panose="020B0604020202020204" pitchFamily="34" charset="0"/>
              <a:buChar char="•"/>
            </a:pPr>
            <a:r>
              <a:rPr lang="da-DK" dirty="0" err="1" smtClean="0"/>
              <a:t>Previous</a:t>
            </a:r>
            <a:r>
              <a:rPr lang="da-DK" dirty="0" smtClean="0"/>
              <a:t> </a:t>
            </a:r>
            <a:r>
              <a:rPr lang="da-DK" dirty="0" err="1" smtClean="0"/>
              <a:t>findings</a:t>
            </a:r>
            <a:r>
              <a:rPr lang="da-DK" dirty="0" smtClean="0"/>
              <a:t> </a:t>
            </a:r>
            <a:r>
              <a:rPr lang="da-DK" dirty="0" err="1" smtClean="0"/>
              <a:t>may</a:t>
            </a:r>
            <a:r>
              <a:rPr lang="da-DK" dirty="0" smtClean="0"/>
              <a:t> </a:t>
            </a:r>
            <a:r>
              <a:rPr lang="da-DK" dirty="0" err="1" smtClean="0"/>
              <a:t>be</a:t>
            </a:r>
            <a:r>
              <a:rPr lang="da-DK" dirty="0" smtClean="0"/>
              <a:t> </a:t>
            </a:r>
            <a:r>
              <a:rPr lang="da-DK" dirty="0" err="1" smtClean="0"/>
              <a:t>confounded</a:t>
            </a:r>
            <a:r>
              <a:rPr lang="da-DK" dirty="0" smtClean="0"/>
              <a:t> by </a:t>
            </a:r>
            <a:r>
              <a:rPr lang="da-DK" dirty="0" err="1" smtClean="0"/>
              <a:t>genetic</a:t>
            </a:r>
            <a:r>
              <a:rPr lang="da-DK" dirty="0" smtClean="0"/>
              <a:t> factors and </a:t>
            </a:r>
            <a:r>
              <a:rPr lang="da-DK" dirty="0" err="1" smtClean="0"/>
              <a:t>socioeconomic</a:t>
            </a:r>
            <a:r>
              <a:rPr lang="da-DK" dirty="0" smtClean="0"/>
              <a:t> factors</a:t>
            </a:r>
          </a:p>
          <a:p>
            <a:endParaRPr lang="da-DK" dirty="0"/>
          </a:p>
        </p:txBody>
      </p:sp>
      <p:pic>
        <p:nvPicPr>
          <p:cNvPr id="4" name="Billede 3"/>
          <p:cNvPicPr>
            <a:picLocks noChangeAspect="1"/>
          </p:cNvPicPr>
          <p:nvPr/>
        </p:nvPicPr>
        <p:blipFill>
          <a:blip r:embed="rId3"/>
          <a:stretch>
            <a:fillRect/>
          </a:stretch>
        </p:blipFill>
        <p:spPr>
          <a:xfrm>
            <a:off x="9204902" y="4149080"/>
            <a:ext cx="2735594" cy="1823728"/>
          </a:xfrm>
          <a:prstGeom prst="rect">
            <a:avLst/>
          </a:prstGeom>
        </p:spPr>
      </p:pic>
      <p:sp>
        <p:nvSpPr>
          <p:cNvPr id="5" name="Titel 1"/>
          <p:cNvSpPr txBox="1">
            <a:spLocks/>
          </p:cNvSpPr>
          <p:nvPr/>
        </p:nvSpPr>
        <p:spPr bwMode="auto">
          <a:xfrm>
            <a:off x="315913" y="228627"/>
            <a:ext cx="11556000" cy="7521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US" kern="0" dirty="0" smtClean="0"/>
              <a:t>CHILDHOOD OBESITY AND PUBERTY</a:t>
            </a:r>
            <a:endParaRPr lang="da-DK" kern="0" dirty="0"/>
          </a:p>
        </p:txBody>
      </p:sp>
    </p:spTree>
    <p:extLst>
      <p:ext uri="{BB962C8B-B14F-4D97-AF65-F5344CB8AC3E}">
        <p14:creationId xmlns:p14="http://schemas.microsoft.com/office/powerpoint/2010/main" val="3592094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idx="1"/>
          </p:nvPr>
        </p:nvPicPr>
        <p:blipFill>
          <a:blip r:embed="rId3"/>
          <a:stretch>
            <a:fillRect/>
          </a:stretch>
        </p:blipFill>
        <p:spPr>
          <a:xfrm>
            <a:off x="2422004" y="331564"/>
            <a:ext cx="8064896" cy="5689724"/>
          </a:xfrm>
          <a:prstGeom prst="rect">
            <a:avLst/>
          </a:prstGeom>
        </p:spPr>
      </p:pic>
      <p:sp>
        <p:nvSpPr>
          <p:cNvPr id="4" name="Pladsholder til dato 3"/>
          <p:cNvSpPr>
            <a:spLocks noGrp="1"/>
          </p:cNvSpPr>
          <p:nvPr>
            <p:ph type="dt" sz="half" idx="10"/>
          </p:nvPr>
        </p:nvSpPr>
        <p:spPr/>
        <p:txBody>
          <a:bodyPr/>
          <a:lstStyle/>
          <a:p>
            <a:fld id="{2ACDA4B5-492D-43FA-9C31-6A9F86A2BA8C}" type="datetime1">
              <a:rPr lang="en-GB" smtClean="0"/>
              <a:t>03/05/2022</a:t>
            </a:fld>
            <a:r>
              <a:rPr lang="en-GB" smtClean="0"/>
              <a:t>24/08/2021</a:t>
            </a:r>
            <a:endParaRPr lang="en-GB" dirty="0"/>
          </a:p>
        </p:txBody>
      </p:sp>
      <p:sp>
        <p:nvSpPr>
          <p:cNvPr id="6" name="Pladsholder til tekst 2"/>
          <p:cNvSpPr txBox="1">
            <a:spLocks/>
          </p:cNvSpPr>
          <p:nvPr/>
        </p:nvSpPr>
        <p:spPr bwMode="auto">
          <a:xfrm rot="474245">
            <a:off x="9066458" y="1943820"/>
            <a:ext cx="2664296" cy="2565382"/>
          </a:xfrm>
          <a:prstGeom prst="rect">
            <a:avLst/>
          </a:prstGeom>
          <a:noFill/>
          <a:ln w="41275">
            <a:solidFill>
              <a:srgbClr val="FF0000"/>
            </a:solid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buFont typeface="Calibri" panose="020F0502020204030204" pitchFamily="34" charset="0"/>
              <a:buNone/>
            </a:pPr>
            <a:r>
              <a:rPr lang="da-DK" kern="0" dirty="0" smtClean="0"/>
              <a:t>Aim:</a:t>
            </a:r>
          </a:p>
          <a:p>
            <a:pPr algn="ctr">
              <a:buFont typeface="Calibri" panose="020F0502020204030204" pitchFamily="34" charset="0"/>
              <a:buNone/>
            </a:pPr>
            <a:r>
              <a:rPr lang="da-DK" kern="0" dirty="0" smtClean="0"/>
              <a:t>To </a:t>
            </a:r>
            <a:r>
              <a:rPr lang="da-DK" kern="0" dirty="0" err="1" smtClean="0"/>
              <a:t>study</a:t>
            </a:r>
            <a:r>
              <a:rPr lang="da-DK" kern="0" dirty="0" smtClean="0"/>
              <a:t> the association </a:t>
            </a:r>
            <a:r>
              <a:rPr lang="da-DK" kern="0" dirty="0" err="1" smtClean="0"/>
              <a:t>between</a:t>
            </a:r>
            <a:r>
              <a:rPr lang="da-DK" kern="0" dirty="0" smtClean="0"/>
              <a:t> </a:t>
            </a:r>
            <a:r>
              <a:rPr lang="da-DK" kern="0" dirty="0" err="1" smtClean="0"/>
              <a:t>childhood</a:t>
            </a:r>
            <a:r>
              <a:rPr lang="da-DK" kern="0" dirty="0" smtClean="0"/>
              <a:t> </a:t>
            </a:r>
            <a:r>
              <a:rPr lang="da-DK" kern="0" dirty="0" err="1" smtClean="0"/>
              <a:t>body</a:t>
            </a:r>
            <a:r>
              <a:rPr lang="da-DK" kern="0" dirty="0" smtClean="0"/>
              <a:t> </a:t>
            </a:r>
            <a:r>
              <a:rPr lang="da-DK" kern="0" dirty="0" err="1" smtClean="0"/>
              <a:t>mass</a:t>
            </a:r>
            <a:r>
              <a:rPr lang="da-DK" kern="0" dirty="0" smtClean="0"/>
              <a:t> </a:t>
            </a:r>
            <a:r>
              <a:rPr lang="da-DK" kern="0" dirty="0" err="1" smtClean="0"/>
              <a:t>index</a:t>
            </a:r>
            <a:r>
              <a:rPr lang="da-DK" kern="0" dirty="0" smtClean="0"/>
              <a:t> and timing of </a:t>
            </a:r>
            <a:r>
              <a:rPr lang="da-DK" kern="0" dirty="0" err="1" smtClean="0"/>
              <a:t>puberty</a:t>
            </a:r>
            <a:r>
              <a:rPr lang="da-DK" kern="0" dirty="0" smtClean="0"/>
              <a:t> </a:t>
            </a:r>
            <a:r>
              <a:rPr lang="da-DK" kern="0" dirty="0" err="1" smtClean="0"/>
              <a:t>using</a:t>
            </a:r>
            <a:r>
              <a:rPr lang="da-DK" kern="0" dirty="0" smtClean="0"/>
              <a:t> a </a:t>
            </a:r>
            <a:r>
              <a:rPr lang="da-DK" kern="0" dirty="0" err="1" smtClean="0"/>
              <a:t>cohort</a:t>
            </a:r>
            <a:r>
              <a:rPr lang="da-DK" kern="0" dirty="0" smtClean="0"/>
              <a:t> design and a </a:t>
            </a:r>
            <a:r>
              <a:rPr lang="da-DK" kern="0" dirty="0" err="1" smtClean="0"/>
              <a:t>sibling-matched</a:t>
            </a:r>
            <a:r>
              <a:rPr lang="da-DK" kern="0" dirty="0" smtClean="0"/>
              <a:t> design</a:t>
            </a:r>
          </a:p>
          <a:p>
            <a:endParaRPr lang="da-DK" kern="0" dirty="0"/>
          </a:p>
        </p:txBody>
      </p:sp>
    </p:spTree>
    <p:extLst>
      <p:ext uri="{BB962C8B-B14F-4D97-AF65-F5344CB8AC3E}">
        <p14:creationId xmlns:p14="http://schemas.microsoft.com/office/powerpoint/2010/main" val="3380082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p:txBody>
          <a:bodyPr/>
          <a:lstStyle/>
          <a:p>
            <a:pPr eaLnBrk="1" hangingPunct="1">
              <a:buClr>
                <a:srgbClr val="002060"/>
              </a:buClr>
            </a:pPr>
            <a:r>
              <a:rPr lang="da-DK" dirty="0" smtClean="0">
                <a:solidFill>
                  <a:schemeClr val="bg2"/>
                </a:solidFill>
              </a:rPr>
              <a:t>To </a:t>
            </a:r>
            <a:r>
              <a:rPr lang="da-DK" dirty="0" err="1" smtClean="0">
                <a:solidFill>
                  <a:schemeClr val="bg2"/>
                </a:solidFill>
              </a:rPr>
              <a:t>remove</a:t>
            </a:r>
            <a:r>
              <a:rPr lang="da-DK" dirty="0" smtClean="0">
                <a:solidFill>
                  <a:schemeClr val="bg2"/>
                </a:solidFill>
              </a:rPr>
              <a:t> confounding by time-stable and </a:t>
            </a:r>
            <a:r>
              <a:rPr lang="da-DK" dirty="0" err="1" smtClean="0">
                <a:solidFill>
                  <a:schemeClr val="bg2"/>
                </a:solidFill>
              </a:rPr>
              <a:t>shared</a:t>
            </a:r>
            <a:r>
              <a:rPr lang="da-DK" dirty="0" smtClean="0">
                <a:solidFill>
                  <a:schemeClr val="bg2"/>
                </a:solidFill>
              </a:rPr>
              <a:t> factors </a:t>
            </a:r>
            <a:r>
              <a:rPr lang="da-DK" dirty="0" err="1" smtClean="0">
                <a:solidFill>
                  <a:schemeClr val="bg2"/>
                </a:solidFill>
              </a:rPr>
              <a:t>between</a:t>
            </a:r>
            <a:r>
              <a:rPr lang="da-DK" dirty="0" smtClean="0">
                <a:solidFill>
                  <a:schemeClr val="bg2"/>
                </a:solidFill>
              </a:rPr>
              <a:t> </a:t>
            </a:r>
            <a:r>
              <a:rPr lang="da-DK" dirty="0" err="1" smtClean="0">
                <a:solidFill>
                  <a:schemeClr val="bg2"/>
                </a:solidFill>
              </a:rPr>
              <a:t>siblings</a:t>
            </a:r>
            <a:endParaRPr lang="da-DK" dirty="0" smtClean="0">
              <a:solidFill>
                <a:schemeClr val="bg2"/>
              </a:solidFill>
            </a:endParaRPr>
          </a:p>
        </p:txBody>
      </p:sp>
      <p:grpSp>
        <p:nvGrpSpPr>
          <p:cNvPr id="4" name="Gruppe 3">
            <a:extLst>
              <a:ext uri="{FF2B5EF4-FFF2-40B4-BE49-F238E27FC236}">
                <a16:creationId xmlns:a16="http://schemas.microsoft.com/office/drawing/2014/main" id="{240B6AD5-B27F-9449-B6D4-D8E26AAC5A5A}"/>
              </a:ext>
            </a:extLst>
          </p:cNvPr>
          <p:cNvGrpSpPr/>
          <p:nvPr/>
        </p:nvGrpSpPr>
        <p:grpSpPr>
          <a:xfrm>
            <a:off x="3358108" y="2420888"/>
            <a:ext cx="4439305" cy="2981838"/>
            <a:chOff x="5702109" y="1403540"/>
            <a:chExt cx="2404136" cy="1764196"/>
          </a:xfrm>
        </p:grpSpPr>
        <p:grpSp>
          <p:nvGrpSpPr>
            <p:cNvPr id="5" name="Gruppe 4">
              <a:extLst>
                <a:ext uri="{FF2B5EF4-FFF2-40B4-BE49-F238E27FC236}">
                  <a16:creationId xmlns:a16="http://schemas.microsoft.com/office/drawing/2014/main" id="{57608983-5DA2-3C48-9D5D-D471EDC1C284}"/>
                </a:ext>
              </a:extLst>
            </p:cNvPr>
            <p:cNvGrpSpPr/>
            <p:nvPr/>
          </p:nvGrpSpPr>
          <p:grpSpPr>
            <a:xfrm>
              <a:off x="5958304" y="2951365"/>
              <a:ext cx="1829458" cy="99578"/>
              <a:chOff x="6511939" y="3007529"/>
              <a:chExt cx="1847268" cy="100547"/>
            </a:xfrm>
          </p:grpSpPr>
          <p:pic>
            <p:nvPicPr>
              <p:cNvPr id="7" name="Billede 6">
                <a:extLst>
                  <a:ext uri="{FF2B5EF4-FFF2-40B4-BE49-F238E27FC236}">
                    <a16:creationId xmlns:a16="http://schemas.microsoft.com/office/drawing/2014/main" id="{CBCD268D-FBD1-DD42-A949-3D20EBF6D134}"/>
                  </a:ext>
                </a:extLst>
              </p:cNvPr>
              <p:cNvPicPr>
                <a:picLocks noChangeAspect="1"/>
              </p:cNvPicPr>
              <p:nvPr/>
            </p:nvPicPr>
            <p:blipFill rotWithShape="1">
              <a:blip r:embed="rId3">
                <a:extLst>
                  <a:ext uri="{28A0092B-C50C-407E-A947-70E740481C1C}">
                    <a14:useLocalDpi xmlns:a14="http://schemas.microsoft.com/office/drawing/2010/main" val="0"/>
                  </a:ext>
                </a:extLst>
              </a:blip>
              <a:srcRect l="19683" t="27545" r="79504" b="71192"/>
              <a:stretch/>
            </p:blipFill>
            <p:spPr>
              <a:xfrm rot="17719715">
                <a:off x="6539353" y="3011047"/>
                <a:ext cx="45719" cy="100547"/>
              </a:xfrm>
              <a:prstGeom prst="rect">
                <a:avLst/>
              </a:prstGeom>
            </p:spPr>
          </p:pic>
          <p:pic>
            <p:nvPicPr>
              <p:cNvPr id="8" name="Billede 7">
                <a:extLst>
                  <a:ext uri="{FF2B5EF4-FFF2-40B4-BE49-F238E27FC236}">
                    <a16:creationId xmlns:a16="http://schemas.microsoft.com/office/drawing/2014/main" id="{D8146AE2-36AB-784B-9487-3112CAEC940C}"/>
                  </a:ext>
                </a:extLst>
              </p:cNvPr>
              <p:cNvPicPr>
                <a:picLocks noChangeAspect="1"/>
              </p:cNvPicPr>
              <p:nvPr/>
            </p:nvPicPr>
            <p:blipFill rotWithShape="1">
              <a:blip r:embed="rId3">
                <a:extLst>
                  <a:ext uri="{28A0092B-C50C-407E-A947-70E740481C1C}">
                    <a14:useLocalDpi xmlns:a14="http://schemas.microsoft.com/office/drawing/2010/main" val="0"/>
                  </a:ext>
                </a:extLst>
              </a:blip>
              <a:srcRect l="19683" t="27545" r="79504" b="71192"/>
              <a:stretch/>
            </p:blipFill>
            <p:spPr>
              <a:xfrm rot="775801">
                <a:off x="8313488" y="3007529"/>
                <a:ext cx="45719" cy="100547"/>
              </a:xfrm>
              <a:prstGeom prst="rect">
                <a:avLst/>
              </a:prstGeom>
            </p:spPr>
          </p:pic>
        </p:grpSp>
        <p:pic>
          <p:nvPicPr>
            <p:cNvPr id="6" name="Billede 5">
              <a:extLst>
                <a:ext uri="{FF2B5EF4-FFF2-40B4-BE49-F238E27FC236}">
                  <a16:creationId xmlns:a16="http://schemas.microsoft.com/office/drawing/2014/main" id="{A5A3649D-1266-3941-96FE-8C39EC0037B0}"/>
                </a:ext>
              </a:extLst>
            </p:cNvPr>
            <p:cNvPicPr>
              <a:picLocks noChangeAspect="1"/>
            </p:cNvPicPr>
            <p:nvPr/>
          </p:nvPicPr>
          <p:blipFill rotWithShape="1">
            <a:blip r:embed="rId4">
              <a:extLst>
                <a:ext uri="{28A0092B-C50C-407E-A947-70E740481C1C}">
                  <a14:useLocalDpi xmlns:a14="http://schemas.microsoft.com/office/drawing/2010/main" val="0"/>
                </a:ext>
              </a:extLst>
            </a:blip>
            <a:srcRect l="12747" t="8000" r="44057" b="69600"/>
            <a:stretch/>
          </p:blipFill>
          <p:spPr>
            <a:xfrm>
              <a:off x="5702109" y="1403540"/>
              <a:ext cx="2404136" cy="1764196"/>
            </a:xfrm>
            <a:prstGeom prst="rect">
              <a:avLst/>
            </a:prstGeom>
          </p:spPr>
        </p:pic>
      </p:grpSp>
      <p:sp>
        <p:nvSpPr>
          <p:cNvPr id="9" name="Titel 1"/>
          <p:cNvSpPr txBox="1">
            <a:spLocks/>
          </p:cNvSpPr>
          <p:nvPr/>
        </p:nvSpPr>
        <p:spPr bwMode="auto">
          <a:xfrm>
            <a:off x="315913" y="228627"/>
            <a:ext cx="11556000" cy="7521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US" kern="0" dirty="0" smtClean="0"/>
              <a:t>SIBLING-MATCHED DESIGN</a:t>
            </a:r>
            <a:endParaRPr lang="da-DK" kern="0" dirty="0"/>
          </a:p>
        </p:txBody>
      </p:sp>
    </p:spTree>
    <p:extLst>
      <p:ext uri="{BB962C8B-B14F-4D97-AF65-F5344CB8AC3E}">
        <p14:creationId xmlns:p14="http://schemas.microsoft.com/office/powerpoint/2010/main" val="4158164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F3D302A-5F50-974B-B307-5ECAE75034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1" t="7046" r="4063" b="6022"/>
          <a:stretch/>
        </p:blipFill>
        <p:spPr>
          <a:xfrm>
            <a:off x="315913" y="1430845"/>
            <a:ext cx="6220561" cy="5319436"/>
          </a:xfrm>
          <a:prstGeom prst="rect">
            <a:avLst/>
          </a:prstGeom>
        </p:spPr>
      </p:pic>
      <p:sp>
        <p:nvSpPr>
          <p:cNvPr id="7" name="Tekstfelt 6">
            <a:extLst>
              <a:ext uri="{FF2B5EF4-FFF2-40B4-BE49-F238E27FC236}">
                <a16:creationId xmlns:a16="http://schemas.microsoft.com/office/drawing/2014/main" id="{53A9ABD6-BB06-9A47-8D95-F2671ABE5939}"/>
              </a:ext>
            </a:extLst>
          </p:cNvPr>
          <p:cNvSpPr txBox="1"/>
          <p:nvPr/>
        </p:nvSpPr>
        <p:spPr>
          <a:xfrm>
            <a:off x="6862297" y="1635660"/>
            <a:ext cx="4991255" cy="2454903"/>
          </a:xfrm>
          <a:prstGeom prst="rect">
            <a:avLst/>
          </a:prstGeom>
          <a:noFill/>
          <a:ln w="19050">
            <a:solidFill>
              <a:schemeClr val="bg2"/>
            </a:solidFill>
          </a:ln>
        </p:spPr>
        <p:txBody>
          <a:bodyPr wrap="square" lIns="0" tIns="0" rIns="0" bIns="0" rtlCol="0">
            <a:spAutoFit/>
          </a:bodyPr>
          <a:lstStyle/>
          <a:p>
            <a:pPr>
              <a:lnSpc>
                <a:spcPct val="95000"/>
              </a:lnSpc>
            </a:pPr>
            <a:r>
              <a:rPr lang="da-DK" sz="1866" dirty="0"/>
              <a:t>In </a:t>
            </a:r>
            <a:r>
              <a:rPr lang="da-DK" sz="1866" dirty="0" err="1"/>
              <a:t>cohort</a:t>
            </a:r>
            <a:r>
              <a:rPr lang="da-DK" sz="1866" dirty="0"/>
              <a:t> </a:t>
            </a:r>
            <a:r>
              <a:rPr lang="da-DK" sz="1866" dirty="0" err="1"/>
              <a:t>analysis</a:t>
            </a:r>
            <a:r>
              <a:rPr lang="da-DK" sz="1866" dirty="0"/>
              <a:t>: N = 11,046 (49 % of </a:t>
            </a:r>
            <a:r>
              <a:rPr lang="da-DK" sz="1866" dirty="0" err="1"/>
              <a:t>invited</a:t>
            </a:r>
            <a:r>
              <a:rPr lang="da-DK" sz="1866" dirty="0"/>
              <a:t>)</a:t>
            </a:r>
          </a:p>
          <a:p>
            <a:pPr>
              <a:lnSpc>
                <a:spcPct val="95000"/>
              </a:lnSpc>
            </a:pPr>
            <a:endParaRPr lang="da-DK" sz="1866" dirty="0"/>
          </a:p>
          <a:p>
            <a:pPr>
              <a:lnSpc>
                <a:spcPct val="95000"/>
              </a:lnSpc>
            </a:pPr>
            <a:r>
              <a:rPr lang="da-DK" sz="1866" dirty="0"/>
              <a:t>In </a:t>
            </a:r>
            <a:r>
              <a:rPr lang="da-DK" sz="1866" dirty="0" err="1"/>
              <a:t>sibling-matched</a:t>
            </a:r>
            <a:r>
              <a:rPr lang="da-DK" sz="1866" dirty="0"/>
              <a:t> design: 888 </a:t>
            </a:r>
            <a:r>
              <a:rPr lang="da-DK" sz="1866" dirty="0" err="1"/>
              <a:t>brothers</a:t>
            </a:r>
            <a:r>
              <a:rPr lang="da-DK" sz="1866" dirty="0"/>
              <a:t> and 812 sisters</a:t>
            </a:r>
          </a:p>
          <a:p>
            <a:pPr>
              <a:lnSpc>
                <a:spcPct val="95000"/>
              </a:lnSpc>
            </a:pPr>
            <a:endParaRPr lang="da-DK" sz="1866" dirty="0"/>
          </a:p>
          <a:p>
            <a:pPr>
              <a:lnSpc>
                <a:spcPct val="95000"/>
              </a:lnSpc>
            </a:pPr>
            <a:endParaRPr lang="da-DK" sz="1866" dirty="0"/>
          </a:p>
          <a:p>
            <a:pPr>
              <a:lnSpc>
                <a:spcPct val="95000"/>
              </a:lnSpc>
            </a:pPr>
            <a:endParaRPr lang="da-DK" sz="1866" dirty="0"/>
          </a:p>
          <a:p>
            <a:pPr>
              <a:lnSpc>
                <a:spcPct val="95000"/>
              </a:lnSpc>
            </a:pPr>
            <a:r>
              <a:rPr lang="da-DK" sz="1866" dirty="0" err="1"/>
              <a:t>Sibling</a:t>
            </a:r>
            <a:r>
              <a:rPr lang="da-DK" sz="1866" dirty="0"/>
              <a:t> </a:t>
            </a:r>
            <a:r>
              <a:rPr lang="da-DK" sz="1866" dirty="0" err="1"/>
              <a:t>analysis</a:t>
            </a:r>
            <a:r>
              <a:rPr lang="da-DK" sz="1866" dirty="0"/>
              <a:t>:</a:t>
            </a:r>
          </a:p>
          <a:p>
            <a:pPr>
              <a:lnSpc>
                <a:spcPct val="95000"/>
              </a:lnSpc>
            </a:pPr>
            <a:r>
              <a:rPr lang="da-DK" sz="1866" dirty="0"/>
              <a:t>            </a:t>
            </a:r>
            <a:r>
              <a:rPr lang="da-DK" sz="1866" dirty="0" err="1" smtClean="0"/>
              <a:t>Supported</a:t>
            </a:r>
            <a:r>
              <a:rPr lang="da-DK" sz="1866" dirty="0" smtClean="0"/>
              <a:t> </a:t>
            </a:r>
            <a:r>
              <a:rPr lang="da-DK" sz="1866" dirty="0" err="1" smtClean="0"/>
              <a:t>findings</a:t>
            </a:r>
            <a:r>
              <a:rPr lang="da-DK" sz="1866" dirty="0" smtClean="0"/>
              <a:t> from </a:t>
            </a:r>
            <a:r>
              <a:rPr lang="da-DK" sz="1866" dirty="0" err="1" smtClean="0"/>
              <a:t>cohort</a:t>
            </a:r>
            <a:r>
              <a:rPr lang="da-DK" sz="1866" dirty="0" smtClean="0"/>
              <a:t> </a:t>
            </a:r>
            <a:r>
              <a:rPr lang="da-DK" sz="1866" dirty="0" err="1" smtClean="0"/>
              <a:t>analysis</a:t>
            </a:r>
            <a:endParaRPr lang="da-DK" sz="1866" dirty="0"/>
          </a:p>
        </p:txBody>
      </p:sp>
      <p:sp>
        <p:nvSpPr>
          <p:cNvPr id="2" name="Titel 1"/>
          <p:cNvSpPr>
            <a:spLocks noGrp="1"/>
          </p:cNvSpPr>
          <p:nvPr>
            <p:ph type="title"/>
          </p:nvPr>
        </p:nvSpPr>
        <p:spPr/>
        <p:txBody>
          <a:bodyPr/>
          <a:lstStyle/>
          <a:p>
            <a:r>
              <a:rPr lang="da-DK" dirty="0" smtClean="0"/>
              <a:t>CHILDHOOD OBESITY - RESULTS</a:t>
            </a:r>
            <a:endParaRPr lang="da-DK" dirty="0"/>
          </a:p>
        </p:txBody>
      </p:sp>
      <p:sp>
        <p:nvSpPr>
          <p:cNvPr id="5" name="Tekstfelt 4">
            <a:extLst>
              <a:ext uri="{FF2B5EF4-FFF2-40B4-BE49-F238E27FC236}">
                <a16:creationId xmlns:a16="http://schemas.microsoft.com/office/drawing/2014/main" id="{53A9ABD6-BB06-9A47-8D95-F2671ABE5939}"/>
              </a:ext>
            </a:extLst>
          </p:cNvPr>
          <p:cNvSpPr txBox="1"/>
          <p:nvPr/>
        </p:nvSpPr>
        <p:spPr>
          <a:xfrm>
            <a:off x="6536474" y="6021288"/>
            <a:ext cx="5317078" cy="614014"/>
          </a:xfrm>
          <a:prstGeom prst="rect">
            <a:avLst/>
          </a:prstGeom>
          <a:solidFill>
            <a:schemeClr val="bg1"/>
          </a:solidFill>
          <a:ln w="19050">
            <a:solidFill>
              <a:srgbClr val="FFFFFF"/>
            </a:solidFill>
          </a:ln>
        </p:spPr>
        <p:txBody>
          <a:bodyPr wrap="square" lIns="0" tIns="0" rIns="0" bIns="0" rtlCol="0">
            <a:spAutoFit/>
          </a:bodyPr>
          <a:lstStyle/>
          <a:p>
            <a:pPr>
              <a:lnSpc>
                <a:spcPct val="95000"/>
              </a:lnSpc>
            </a:pPr>
            <a:r>
              <a:rPr lang="da-DK" sz="1200" dirty="0" smtClean="0"/>
              <a:t>‘</a:t>
            </a:r>
            <a:r>
              <a:rPr lang="da-DK" sz="1400" dirty="0" err="1" smtClean="0"/>
              <a:t>Combined</a:t>
            </a:r>
            <a:r>
              <a:rPr lang="da-DK" sz="1400" dirty="0" smtClean="0"/>
              <a:t>’: A single </a:t>
            </a:r>
            <a:r>
              <a:rPr lang="da-DK" sz="1400" dirty="0" err="1" smtClean="0"/>
              <a:t>estimate</a:t>
            </a:r>
            <a:r>
              <a:rPr lang="da-DK" sz="1400" dirty="0" smtClean="0"/>
              <a:t> of the average difference in age at </a:t>
            </a:r>
            <a:r>
              <a:rPr lang="da-DK" sz="1400" dirty="0" err="1" smtClean="0"/>
              <a:t>attaining</a:t>
            </a:r>
            <a:r>
              <a:rPr lang="da-DK" sz="1400" dirty="0" smtClean="0"/>
              <a:t> the </a:t>
            </a:r>
            <a:r>
              <a:rPr lang="da-DK" sz="1400" dirty="0" err="1" smtClean="0"/>
              <a:t>pubertal</a:t>
            </a:r>
            <a:r>
              <a:rPr lang="da-DK" sz="1400" dirty="0" smtClean="0"/>
              <a:t> milestones by </a:t>
            </a:r>
            <a:r>
              <a:rPr lang="da-DK" sz="1400" dirty="0" err="1" smtClean="0"/>
              <a:t>simultaneously</a:t>
            </a:r>
            <a:r>
              <a:rPr lang="da-DK" sz="1400" dirty="0" smtClean="0"/>
              <a:t> </a:t>
            </a:r>
            <a:r>
              <a:rPr lang="da-DK" sz="1400" dirty="0" err="1" smtClean="0"/>
              <a:t>modelling</a:t>
            </a:r>
            <a:r>
              <a:rPr lang="da-DK" sz="1400" dirty="0" smtClean="0"/>
              <a:t> all </a:t>
            </a:r>
            <a:r>
              <a:rPr lang="da-DK" sz="1400" dirty="0" err="1" smtClean="0"/>
              <a:t>pubertal</a:t>
            </a:r>
            <a:r>
              <a:rPr lang="da-DK" sz="1400" dirty="0" smtClean="0"/>
              <a:t> milestones </a:t>
            </a:r>
            <a:r>
              <a:rPr lang="da-DK" sz="1400" dirty="0" err="1" smtClean="0"/>
              <a:t>using</a:t>
            </a:r>
            <a:r>
              <a:rPr lang="da-DK" sz="1400" dirty="0" smtClean="0"/>
              <a:t> </a:t>
            </a:r>
            <a:r>
              <a:rPr lang="da-DK" sz="1400" dirty="0" err="1" smtClean="0"/>
              <a:t>Hüber</a:t>
            </a:r>
            <a:r>
              <a:rPr lang="da-DK" sz="1400" dirty="0" smtClean="0"/>
              <a:t>-White robust </a:t>
            </a:r>
            <a:r>
              <a:rPr lang="da-DK" sz="1400" dirty="0" err="1" smtClean="0"/>
              <a:t>variance</a:t>
            </a:r>
            <a:r>
              <a:rPr lang="da-DK" sz="1400" dirty="0" smtClean="0"/>
              <a:t> </a:t>
            </a:r>
            <a:r>
              <a:rPr lang="da-DK" sz="1400" dirty="0" err="1" smtClean="0"/>
              <a:t>estimation</a:t>
            </a:r>
            <a:endParaRPr lang="da-DK" sz="1400" dirty="0"/>
          </a:p>
        </p:txBody>
      </p:sp>
    </p:spTree>
    <p:extLst>
      <p:ext uri="{BB962C8B-B14F-4D97-AF65-F5344CB8AC3E}">
        <p14:creationId xmlns:p14="http://schemas.microsoft.com/office/powerpoint/2010/main" val="1835431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p:txBody>
          <a:bodyPr/>
          <a:lstStyle/>
          <a:p>
            <a:pPr eaLnBrk="1" hangingPunct="1">
              <a:buClr>
                <a:srgbClr val="002060"/>
              </a:buClr>
            </a:pPr>
            <a:r>
              <a:rPr lang="da-DK" dirty="0" smtClean="0">
                <a:solidFill>
                  <a:schemeClr val="bg2"/>
                </a:solidFill>
              </a:rPr>
              <a:t>Childhood </a:t>
            </a:r>
            <a:r>
              <a:rPr lang="da-DK" dirty="0" err="1" smtClean="0">
                <a:solidFill>
                  <a:schemeClr val="bg2"/>
                </a:solidFill>
              </a:rPr>
              <a:t>overweight</a:t>
            </a:r>
            <a:r>
              <a:rPr lang="da-DK" dirty="0" smtClean="0">
                <a:solidFill>
                  <a:schemeClr val="bg2"/>
                </a:solidFill>
              </a:rPr>
              <a:t> and </a:t>
            </a:r>
            <a:r>
              <a:rPr lang="da-DK" dirty="0" err="1" smtClean="0">
                <a:solidFill>
                  <a:schemeClr val="bg2"/>
                </a:solidFill>
              </a:rPr>
              <a:t>obesity</a:t>
            </a:r>
            <a:r>
              <a:rPr lang="da-DK" dirty="0" smtClean="0">
                <a:solidFill>
                  <a:schemeClr val="bg2"/>
                </a:solidFill>
              </a:rPr>
              <a:t> </a:t>
            </a:r>
            <a:r>
              <a:rPr lang="da-DK" dirty="0" err="1" smtClean="0">
                <a:solidFill>
                  <a:schemeClr val="bg2"/>
                </a:solidFill>
              </a:rPr>
              <a:t>were</a:t>
            </a:r>
            <a:r>
              <a:rPr lang="da-DK" dirty="0" smtClean="0">
                <a:solidFill>
                  <a:schemeClr val="bg2"/>
                </a:solidFill>
              </a:rPr>
              <a:t> </a:t>
            </a:r>
            <a:r>
              <a:rPr lang="da-DK" dirty="0" err="1" smtClean="0">
                <a:solidFill>
                  <a:schemeClr val="bg2"/>
                </a:solidFill>
              </a:rPr>
              <a:t>associated</a:t>
            </a:r>
            <a:r>
              <a:rPr lang="da-DK" dirty="0" smtClean="0">
                <a:solidFill>
                  <a:schemeClr val="bg2"/>
                </a:solidFill>
              </a:rPr>
              <a:t> with </a:t>
            </a:r>
            <a:r>
              <a:rPr lang="da-DK" dirty="0" err="1" smtClean="0">
                <a:solidFill>
                  <a:schemeClr val="bg2"/>
                </a:solidFill>
              </a:rPr>
              <a:t>earlier</a:t>
            </a:r>
            <a:r>
              <a:rPr lang="da-DK" dirty="0" smtClean="0">
                <a:solidFill>
                  <a:schemeClr val="bg2"/>
                </a:solidFill>
              </a:rPr>
              <a:t> </a:t>
            </a:r>
            <a:r>
              <a:rPr lang="da-DK" dirty="0" err="1" smtClean="0">
                <a:solidFill>
                  <a:schemeClr val="bg2"/>
                </a:solidFill>
              </a:rPr>
              <a:t>puberty</a:t>
            </a:r>
            <a:r>
              <a:rPr lang="da-DK" dirty="0" smtClean="0">
                <a:solidFill>
                  <a:schemeClr val="bg2"/>
                </a:solidFill>
              </a:rPr>
              <a:t> in a </a:t>
            </a:r>
            <a:r>
              <a:rPr lang="da-DK" dirty="0" err="1" smtClean="0">
                <a:solidFill>
                  <a:schemeClr val="bg2"/>
                </a:solidFill>
              </a:rPr>
              <a:t>dose</a:t>
            </a:r>
            <a:r>
              <a:rPr lang="da-DK" dirty="0" smtClean="0">
                <a:solidFill>
                  <a:schemeClr val="bg2"/>
                </a:solidFill>
              </a:rPr>
              <a:t>-dependent </a:t>
            </a:r>
            <a:r>
              <a:rPr lang="da-DK" dirty="0" err="1" smtClean="0">
                <a:solidFill>
                  <a:schemeClr val="bg2"/>
                </a:solidFill>
              </a:rPr>
              <a:t>manner</a:t>
            </a:r>
            <a:r>
              <a:rPr lang="da-DK" dirty="0" smtClean="0">
                <a:solidFill>
                  <a:schemeClr val="bg2"/>
                </a:solidFill>
              </a:rPr>
              <a:t> in </a:t>
            </a:r>
            <a:r>
              <a:rPr lang="da-DK" dirty="0" err="1" smtClean="0">
                <a:solidFill>
                  <a:schemeClr val="bg2"/>
                </a:solidFill>
              </a:rPr>
              <a:t>boys</a:t>
            </a:r>
            <a:r>
              <a:rPr lang="da-DK" dirty="0" smtClean="0">
                <a:solidFill>
                  <a:schemeClr val="bg2"/>
                </a:solidFill>
              </a:rPr>
              <a:t> and </a:t>
            </a:r>
            <a:r>
              <a:rPr lang="da-DK" dirty="0" err="1" smtClean="0">
                <a:solidFill>
                  <a:schemeClr val="bg2"/>
                </a:solidFill>
              </a:rPr>
              <a:t>girls</a:t>
            </a:r>
            <a:r>
              <a:rPr lang="da-DK" dirty="0" smtClean="0">
                <a:solidFill>
                  <a:schemeClr val="bg2"/>
                </a:solidFill>
              </a:rPr>
              <a:t> in the </a:t>
            </a:r>
            <a:r>
              <a:rPr lang="da-DK" dirty="0" err="1" smtClean="0">
                <a:solidFill>
                  <a:schemeClr val="bg2"/>
                </a:solidFill>
              </a:rPr>
              <a:t>cohort</a:t>
            </a:r>
            <a:r>
              <a:rPr lang="da-DK" dirty="0" smtClean="0">
                <a:solidFill>
                  <a:schemeClr val="bg2"/>
                </a:solidFill>
              </a:rPr>
              <a:t> </a:t>
            </a:r>
            <a:r>
              <a:rPr lang="da-DK" dirty="0" err="1" smtClean="0">
                <a:solidFill>
                  <a:schemeClr val="bg2"/>
                </a:solidFill>
              </a:rPr>
              <a:t>analysis</a:t>
            </a:r>
            <a:r>
              <a:rPr lang="da-DK" dirty="0" smtClean="0">
                <a:solidFill>
                  <a:schemeClr val="bg2"/>
                </a:solidFill>
              </a:rPr>
              <a:t>.</a:t>
            </a:r>
          </a:p>
          <a:p>
            <a:pPr eaLnBrk="1" hangingPunct="1">
              <a:buClr>
                <a:srgbClr val="002060"/>
              </a:buClr>
            </a:pPr>
            <a:endParaRPr lang="da-DK" dirty="0">
              <a:solidFill>
                <a:schemeClr val="bg2"/>
              </a:solidFill>
            </a:endParaRPr>
          </a:p>
          <a:p>
            <a:pPr eaLnBrk="1" hangingPunct="1">
              <a:buClr>
                <a:srgbClr val="002060"/>
              </a:buClr>
            </a:pPr>
            <a:r>
              <a:rPr lang="da-DK" dirty="0" smtClean="0">
                <a:solidFill>
                  <a:schemeClr val="bg2"/>
                </a:solidFill>
              </a:rPr>
              <a:t>Higher </a:t>
            </a:r>
            <a:r>
              <a:rPr lang="da-DK" dirty="0" err="1" smtClean="0">
                <a:solidFill>
                  <a:schemeClr val="bg2"/>
                </a:solidFill>
              </a:rPr>
              <a:t>childhood</a:t>
            </a:r>
            <a:r>
              <a:rPr lang="da-DK" dirty="0" smtClean="0">
                <a:solidFill>
                  <a:schemeClr val="bg2"/>
                </a:solidFill>
              </a:rPr>
              <a:t> </a:t>
            </a:r>
            <a:r>
              <a:rPr lang="da-DK" dirty="0" err="1" smtClean="0">
                <a:solidFill>
                  <a:schemeClr val="bg2"/>
                </a:solidFill>
              </a:rPr>
              <a:t>body</a:t>
            </a:r>
            <a:r>
              <a:rPr lang="da-DK" dirty="0" smtClean="0">
                <a:solidFill>
                  <a:schemeClr val="bg2"/>
                </a:solidFill>
              </a:rPr>
              <a:t> </a:t>
            </a:r>
            <a:r>
              <a:rPr lang="da-DK" dirty="0" err="1" smtClean="0">
                <a:solidFill>
                  <a:schemeClr val="bg2"/>
                </a:solidFill>
              </a:rPr>
              <a:t>mass</a:t>
            </a:r>
            <a:r>
              <a:rPr lang="da-DK" dirty="0" smtClean="0">
                <a:solidFill>
                  <a:schemeClr val="bg2"/>
                </a:solidFill>
              </a:rPr>
              <a:t> </a:t>
            </a:r>
            <a:r>
              <a:rPr lang="da-DK" dirty="0" err="1" smtClean="0">
                <a:solidFill>
                  <a:schemeClr val="bg2"/>
                </a:solidFill>
              </a:rPr>
              <a:t>index</a:t>
            </a:r>
            <a:r>
              <a:rPr lang="da-DK" dirty="0" smtClean="0">
                <a:solidFill>
                  <a:schemeClr val="bg2"/>
                </a:solidFill>
              </a:rPr>
              <a:t> </a:t>
            </a:r>
            <a:r>
              <a:rPr lang="da-DK" dirty="0" err="1" smtClean="0">
                <a:solidFill>
                  <a:schemeClr val="bg2"/>
                </a:solidFill>
              </a:rPr>
              <a:t>was</a:t>
            </a:r>
            <a:r>
              <a:rPr lang="da-DK" dirty="0" smtClean="0">
                <a:solidFill>
                  <a:schemeClr val="bg2"/>
                </a:solidFill>
              </a:rPr>
              <a:t> </a:t>
            </a:r>
            <a:r>
              <a:rPr lang="da-DK" dirty="0" err="1" smtClean="0">
                <a:solidFill>
                  <a:schemeClr val="bg2"/>
                </a:solidFill>
              </a:rPr>
              <a:t>associated</a:t>
            </a:r>
            <a:r>
              <a:rPr lang="da-DK" dirty="0" smtClean="0">
                <a:solidFill>
                  <a:schemeClr val="bg2"/>
                </a:solidFill>
              </a:rPr>
              <a:t> with </a:t>
            </a:r>
            <a:r>
              <a:rPr lang="da-DK" dirty="0" err="1" smtClean="0">
                <a:solidFill>
                  <a:schemeClr val="bg2"/>
                </a:solidFill>
              </a:rPr>
              <a:t>earlier</a:t>
            </a:r>
            <a:r>
              <a:rPr lang="da-DK" dirty="0" smtClean="0">
                <a:solidFill>
                  <a:schemeClr val="bg2"/>
                </a:solidFill>
              </a:rPr>
              <a:t> </a:t>
            </a:r>
            <a:r>
              <a:rPr lang="da-DK" dirty="0" err="1" smtClean="0">
                <a:solidFill>
                  <a:schemeClr val="bg2"/>
                </a:solidFill>
              </a:rPr>
              <a:t>puberty</a:t>
            </a:r>
            <a:r>
              <a:rPr lang="da-DK" dirty="0" smtClean="0">
                <a:solidFill>
                  <a:schemeClr val="bg2"/>
                </a:solidFill>
              </a:rPr>
              <a:t> </a:t>
            </a:r>
            <a:r>
              <a:rPr lang="da-DK" dirty="0" err="1" smtClean="0">
                <a:solidFill>
                  <a:schemeClr val="bg2"/>
                </a:solidFill>
              </a:rPr>
              <a:t>even</a:t>
            </a:r>
            <a:r>
              <a:rPr lang="da-DK" dirty="0" smtClean="0">
                <a:solidFill>
                  <a:schemeClr val="bg2"/>
                </a:solidFill>
              </a:rPr>
              <a:t> </a:t>
            </a:r>
            <a:r>
              <a:rPr lang="da-DK" dirty="0" err="1" smtClean="0">
                <a:solidFill>
                  <a:schemeClr val="bg2"/>
                </a:solidFill>
              </a:rPr>
              <a:t>after</a:t>
            </a:r>
            <a:r>
              <a:rPr lang="da-DK" dirty="0" smtClean="0">
                <a:solidFill>
                  <a:schemeClr val="bg2"/>
                </a:solidFill>
              </a:rPr>
              <a:t> </a:t>
            </a:r>
            <a:r>
              <a:rPr lang="da-DK" dirty="0" err="1" smtClean="0">
                <a:solidFill>
                  <a:schemeClr val="bg2"/>
                </a:solidFill>
              </a:rPr>
              <a:t>adjustment</a:t>
            </a:r>
            <a:r>
              <a:rPr lang="da-DK" dirty="0" smtClean="0">
                <a:solidFill>
                  <a:schemeClr val="bg2"/>
                </a:solidFill>
              </a:rPr>
              <a:t> for </a:t>
            </a:r>
            <a:r>
              <a:rPr lang="da-DK" dirty="0" err="1" smtClean="0">
                <a:solidFill>
                  <a:schemeClr val="bg2"/>
                </a:solidFill>
              </a:rPr>
              <a:t>unobserved</a:t>
            </a:r>
            <a:r>
              <a:rPr lang="da-DK" dirty="0" smtClean="0">
                <a:solidFill>
                  <a:schemeClr val="bg2"/>
                </a:solidFill>
              </a:rPr>
              <a:t> time-stable </a:t>
            </a:r>
            <a:r>
              <a:rPr lang="da-DK" dirty="0" err="1" smtClean="0">
                <a:solidFill>
                  <a:schemeClr val="bg2"/>
                </a:solidFill>
              </a:rPr>
              <a:t>confounders</a:t>
            </a:r>
            <a:r>
              <a:rPr lang="da-DK" dirty="0" smtClean="0">
                <a:solidFill>
                  <a:schemeClr val="bg2"/>
                </a:solidFill>
              </a:rPr>
              <a:t> </a:t>
            </a:r>
            <a:r>
              <a:rPr lang="da-DK" dirty="0" err="1" smtClean="0">
                <a:solidFill>
                  <a:schemeClr val="bg2"/>
                </a:solidFill>
              </a:rPr>
              <a:t>shared</a:t>
            </a:r>
            <a:r>
              <a:rPr lang="da-DK" dirty="0" smtClean="0">
                <a:solidFill>
                  <a:schemeClr val="bg2"/>
                </a:solidFill>
              </a:rPr>
              <a:t> </a:t>
            </a:r>
            <a:r>
              <a:rPr lang="da-DK" dirty="0" err="1" smtClean="0">
                <a:solidFill>
                  <a:schemeClr val="bg2"/>
                </a:solidFill>
              </a:rPr>
              <a:t>within</a:t>
            </a:r>
            <a:r>
              <a:rPr lang="da-DK" dirty="0" smtClean="0">
                <a:solidFill>
                  <a:schemeClr val="bg2"/>
                </a:solidFill>
              </a:rPr>
              <a:t> families in the </a:t>
            </a:r>
            <a:r>
              <a:rPr lang="da-DK" dirty="0" err="1" smtClean="0">
                <a:solidFill>
                  <a:schemeClr val="bg2"/>
                </a:solidFill>
              </a:rPr>
              <a:t>sibling-matched</a:t>
            </a:r>
            <a:r>
              <a:rPr lang="da-DK" dirty="0" smtClean="0">
                <a:solidFill>
                  <a:schemeClr val="bg2"/>
                </a:solidFill>
              </a:rPr>
              <a:t> </a:t>
            </a:r>
            <a:r>
              <a:rPr lang="da-DK" dirty="0" err="1" smtClean="0">
                <a:solidFill>
                  <a:schemeClr val="bg2"/>
                </a:solidFill>
              </a:rPr>
              <a:t>analysis</a:t>
            </a:r>
            <a:r>
              <a:rPr lang="da-DK" dirty="0" smtClean="0">
                <a:solidFill>
                  <a:schemeClr val="bg2"/>
                </a:solidFill>
              </a:rPr>
              <a:t> of sisters.</a:t>
            </a:r>
          </a:p>
          <a:p>
            <a:pPr eaLnBrk="1" hangingPunct="1">
              <a:buClr>
                <a:srgbClr val="002060"/>
              </a:buClr>
            </a:pPr>
            <a:endParaRPr lang="da-DK" dirty="0">
              <a:solidFill>
                <a:schemeClr val="bg2"/>
              </a:solidFill>
            </a:endParaRPr>
          </a:p>
        </p:txBody>
      </p:sp>
      <p:sp>
        <p:nvSpPr>
          <p:cNvPr id="2" name="Titel 1"/>
          <p:cNvSpPr>
            <a:spLocks noGrp="1"/>
          </p:cNvSpPr>
          <p:nvPr>
            <p:ph type="title"/>
          </p:nvPr>
        </p:nvSpPr>
        <p:spPr/>
        <p:txBody>
          <a:bodyPr/>
          <a:lstStyle/>
          <a:p>
            <a:r>
              <a:rPr lang="da-DK" dirty="0" smtClean="0"/>
              <a:t>CONCLUSIONS</a:t>
            </a:r>
            <a:endParaRPr lang="da-DK" dirty="0"/>
          </a:p>
        </p:txBody>
      </p:sp>
    </p:spTree>
    <p:extLst>
      <p:ext uri="{BB962C8B-B14F-4D97-AF65-F5344CB8AC3E}">
        <p14:creationId xmlns:p14="http://schemas.microsoft.com/office/powerpoint/2010/main" val="3580700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The </a:t>
            </a:r>
            <a:r>
              <a:rPr lang="da-DK" dirty="0" err="1" smtClean="0"/>
              <a:t>danish</a:t>
            </a:r>
            <a:r>
              <a:rPr lang="da-DK" dirty="0" smtClean="0"/>
              <a:t> national </a:t>
            </a:r>
            <a:r>
              <a:rPr lang="da-DK" dirty="0" err="1" smtClean="0"/>
              <a:t>birth</a:t>
            </a:r>
            <a:r>
              <a:rPr lang="da-DK" dirty="0" smtClean="0"/>
              <a:t> </a:t>
            </a:r>
            <a:r>
              <a:rPr lang="da-DK" dirty="0" err="1" smtClean="0"/>
              <a:t>cohort</a:t>
            </a:r>
            <a:endParaRPr lang="da-DK" dirty="0"/>
          </a:p>
        </p:txBody>
      </p:sp>
      <p:pic>
        <p:nvPicPr>
          <p:cNvPr id="5" name="Pladsholder til indhold 4"/>
          <p:cNvPicPr>
            <a:picLocks noGrp="1" noChangeAspect="1"/>
          </p:cNvPicPr>
          <p:nvPr>
            <p:ph idx="1"/>
          </p:nvPr>
        </p:nvPicPr>
        <p:blipFill>
          <a:blip r:embed="rId3"/>
          <a:stretch>
            <a:fillRect/>
          </a:stretch>
        </p:blipFill>
        <p:spPr>
          <a:xfrm>
            <a:off x="2769247" y="1373188"/>
            <a:ext cx="6653507" cy="4521200"/>
          </a:xfrm>
          <a:prstGeom prst="rect">
            <a:avLst/>
          </a:prstGeom>
        </p:spPr>
      </p:pic>
      <p:sp>
        <p:nvSpPr>
          <p:cNvPr id="4" name="Pladsholder til dato 3"/>
          <p:cNvSpPr>
            <a:spLocks noGrp="1"/>
          </p:cNvSpPr>
          <p:nvPr>
            <p:ph type="dt" sz="half" idx="10"/>
          </p:nvPr>
        </p:nvSpPr>
        <p:spPr/>
        <p:txBody>
          <a:bodyPr/>
          <a:lstStyle/>
          <a:p>
            <a:fld id="{4BF9523A-B971-4675-BD6A-6EF42E756AF7}" type="datetime1">
              <a:rPr lang="en-GB" smtClean="0"/>
              <a:t>03/05/2022</a:t>
            </a:fld>
            <a:r>
              <a:rPr lang="en-GB" smtClean="0"/>
              <a:t>24/08/2021</a:t>
            </a:r>
            <a:endParaRPr lang="en-GB" dirty="0"/>
          </a:p>
        </p:txBody>
      </p:sp>
      <p:sp>
        <p:nvSpPr>
          <p:cNvPr id="3" name="Rektangel 2"/>
          <p:cNvSpPr/>
          <p:nvPr/>
        </p:nvSpPr>
        <p:spPr>
          <a:xfrm>
            <a:off x="6238429" y="1628800"/>
            <a:ext cx="3184326" cy="763286"/>
          </a:xfrm>
          <a:prstGeom prst="rect">
            <a:avLst/>
          </a:prstGeom>
        </p:spPr>
        <p:txBody>
          <a:bodyPr wrap="square">
            <a:spAutoFit/>
          </a:bodyPr>
          <a:lstStyle/>
          <a:p>
            <a:pPr marL="342900" lvl="0" indent="-342900" eaLnBrk="0" hangingPunct="0">
              <a:lnSpc>
                <a:spcPct val="99000"/>
              </a:lnSpc>
              <a:spcBef>
                <a:spcPct val="20000"/>
              </a:spcBef>
              <a:buClr>
                <a:srgbClr val="000000"/>
              </a:buClr>
              <a:buSzPct val="100000"/>
              <a:buFont typeface="Wingdings" panose="05000000000000000000" pitchFamily="2" charset="2"/>
              <a:buChar char="§"/>
              <a:defRPr/>
            </a:pPr>
            <a:r>
              <a:rPr lang="en-US" sz="2000" kern="0" dirty="0">
                <a:solidFill>
                  <a:srgbClr val="183D83">
                    <a:lumMod val="75000"/>
                  </a:srgbClr>
                </a:solidFill>
                <a:latin typeface="AU Passata"/>
              </a:rPr>
              <a:t>101,000 conceptions</a:t>
            </a:r>
          </a:p>
          <a:p>
            <a:pPr marL="342900" lvl="0" indent="-342900" eaLnBrk="0" hangingPunct="0">
              <a:lnSpc>
                <a:spcPct val="99000"/>
              </a:lnSpc>
              <a:spcBef>
                <a:spcPct val="20000"/>
              </a:spcBef>
              <a:buClr>
                <a:srgbClr val="000000"/>
              </a:buClr>
              <a:buSzPct val="100000"/>
              <a:buFont typeface="Wingdings" panose="05000000000000000000" pitchFamily="2" charset="2"/>
              <a:buChar char="§"/>
              <a:defRPr/>
            </a:pPr>
            <a:r>
              <a:rPr lang="en-US" sz="2000" kern="0" dirty="0">
                <a:solidFill>
                  <a:srgbClr val="183D83">
                    <a:lumMod val="75000"/>
                  </a:srgbClr>
                </a:solidFill>
                <a:latin typeface="AU Passata"/>
              </a:rPr>
              <a:t>Recruited 1996-2002</a:t>
            </a:r>
          </a:p>
        </p:txBody>
      </p:sp>
      <p:pic>
        <p:nvPicPr>
          <p:cNvPr id="6" name="Billede 5"/>
          <p:cNvPicPr>
            <a:picLocks noChangeAspect="1"/>
          </p:cNvPicPr>
          <p:nvPr/>
        </p:nvPicPr>
        <p:blipFill>
          <a:blip r:embed="rId4"/>
          <a:stretch>
            <a:fillRect/>
          </a:stretch>
        </p:blipFill>
        <p:spPr>
          <a:xfrm>
            <a:off x="10054852" y="1373188"/>
            <a:ext cx="1219306" cy="1627773"/>
          </a:xfrm>
          <a:prstGeom prst="rect">
            <a:avLst/>
          </a:prstGeom>
        </p:spPr>
      </p:pic>
      <p:sp>
        <p:nvSpPr>
          <p:cNvPr id="7" name="Tekstfelt 6"/>
          <p:cNvSpPr txBox="1"/>
          <p:nvPr/>
        </p:nvSpPr>
        <p:spPr>
          <a:xfrm>
            <a:off x="10054852" y="3030293"/>
            <a:ext cx="1664897" cy="461665"/>
          </a:xfrm>
          <a:prstGeom prst="rect">
            <a:avLst/>
          </a:prstGeom>
          <a:noFill/>
        </p:spPr>
        <p:txBody>
          <a:bodyPr wrap="square" rtlCol="0">
            <a:spAutoFit/>
          </a:bodyPr>
          <a:lstStyle/>
          <a:p>
            <a:pPr fontAlgn="auto">
              <a:lnSpc>
                <a:spcPct val="100000"/>
              </a:lnSpc>
              <a:spcBef>
                <a:spcPts val="0"/>
              </a:spcBef>
              <a:spcAft>
                <a:spcPts val="0"/>
              </a:spcAft>
              <a:buFontTx/>
              <a:buNone/>
            </a:pPr>
            <a:r>
              <a:rPr lang="en-GB" sz="1200" dirty="0" err="1" smtClean="0">
                <a:solidFill>
                  <a:prstClr val="black"/>
                </a:solidFill>
                <a:latin typeface="Microsoft New Tai Lue"/>
              </a:rPr>
              <a:t>Prof.</a:t>
            </a:r>
            <a:r>
              <a:rPr lang="en-GB" sz="1200" dirty="0" smtClean="0">
                <a:solidFill>
                  <a:prstClr val="black"/>
                </a:solidFill>
                <a:latin typeface="Microsoft New Tai Lue"/>
              </a:rPr>
              <a:t> </a:t>
            </a:r>
            <a:r>
              <a:rPr lang="en-GB" sz="1200" dirty="0" err="1" smtClean="0">
                <a:solidFill>
                  <a:prstClr val="black"/>
                </a:solidFill>
                <a:latin typeface="Microsoft New Tai Lue"/>
              </a:rPr>
              <a:t>Jørn</a:t>
            </a:r>
            <a:r>
              <a:rPr lang="en-GB" sz="1200" dirty="0" smtClean="0">
                <a:solidFill>
                  <a:prstClr val="black"/>
                </a:solidFill>
                <a:latin typeface="Microsoft New Tai Lue"/>
              </a:rPr>
              <a:t> Olsen, </a:t>
            </a:r>
          </a:p>
          <a:p>
            <a:pPr fontAlgn="auto">
              <a:lnSpc>
                <a:spcPct val="100000"/>
              </a:lnSpc>
              <a:spcBef>
                <a:spcPts val="0"/>
              </a:spcBef>
              <a:spcAft>
                <a:spcPts val="0"/>
              </a:spcAft>
              <a:buFontTx/>
              <a:buNone/>
            </a:pPr>
            <a:r>
              <a:rPr lang="en-GB" sz="1200" dirty="0" smtClean="0">
                <a:solidFill>
                  <a:prstClr val="black"/>
                </a:solidFill>
                <a:latin typeface="Microsoft New Tai Lue"/>
              </a:rPr>
              <a:t>Aarhus University</a:t>
            </a:r>
            <a:endParaRPr lang="en-GB" sz="1200" dirty="0">
              <a:solidFill>
                <a:prstClr val="black"/>
              </a:solidFill>
              <a:latin typeface="Microsoft New Tai Lue"/>
            </a:endParaRPr>
          </a:p>
        </p:txBody>
      </p:sp>
    </p:spTree>
    <p:extLst>
      <p:ext uri="{BB962C8B-B14F-4D97-AF65-F5344CB8AC3E}">
        <p14:creationId xmlns:p14="http://schemas.microsoft.com/office/powerpoint/2010/main" val="8795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felt 23">
            <a:extLst>
              <a:ext uri="{FF2B5EF4-FFF2-40B4-BE49-F238E27FC236}">
                <a16:creationId xmlns:a16="http://schemas.microsoft.com/office/drawing/2014/main" id="{71E62DB1-C991-574B-9C53-A92A77C73D4B}"/>
              </a:ext>
            </a:extLst>
          </p:cNvPr>
          <p:cNvSpPr txBox="1">
            <a:spLocks noChangeArrowheads="1"/>
          </p:cNvSpPr>
          <p:nvPr/>
        </p:nvSpPr>
        <p:spPr bwMode="auto">
          <a:xfrm>
            <a:off x="1386878" y="4192236"/>
            <a:ext cx="1678112"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Nutrition</a:t>
            </a:r>
          </a:p>
        </p:txBody>
      </p:sp>
      <p:sp>
        <p:nvSpPr>
          <p:cNvPr id="24" name="Ellipse 23">
            <a:extLst>
              <a:ext uri="{FF2B5EF4-FFF2-40B4-BE49-F238E27FC236}">
                <a16:creationId xmlns:a16="http://schemas.microsoft.com/office/drawing/2014/main" id="{724D25D7-9CF4-F043-AB64-832905D4E750}"/>
              </a:ext>
            </a:extLst>
          </p:cNvPr>
          <p:cNvSpPr/>
          <p:nvPr/>
        </p:nvSpPr>
        <p:spPr>
          <a:xfrm>
            <a:off x="2982657" y="3045394"/>
            <a:ext cx="2250430" cy="129494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5" name="Tekstfelt 24">
            <a:extLst>
              <a:ext uri="{FF2B5EF4-FFF2-40B4-BE49-F238E27FC236}">
                <a16:creationId xmlns:a16="http://schemas.microsoft.com/office/drawing/2014/main" id="{3A3DA22D-0D02-3442-A77A-9EE595B7CEA6}"/>
              </a:ext>
            </a:extLst>
          </p:cNvPr>
          <p:cNvSpPr txBox="1"/>
          <p:nvPr/>
        </p:nvSpPr>
        <p:spPr>
          <a:xfrm>
            <a:off x="2884112" y="3160475"/>
            <a:ext cx="2474887" cy="912814"/>
          </a:xfrm>
          <a:prstGeom prst="rect">
            <a:avLst/>
          </a:prstGeom>
          <a:noFill/>
        </p:spPr>
        <p:txBody>
          <a:bodyPr wrap="square" rtlCol="0">
            <a:spAutoFit/>
          </a:bodyPr>
          <a:lstStyle/>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Early</a:t>
            </a:r>
            <a:r>
              <a:rPr lang="da-DK" sz="2666" dirty="0">
                <a:solidFill>
                  <a:schemeClr val="bg1"/>
                </a:solidFill>
                <a:latin typeface="AU Passata" panose="020B0503030502030804" pitchFamily="34" charset="77"/>
                <a:ea typeface="Franklin Gothic Book" charset="0"/>
                <a:cs typeface="Franklin Gothic Book" charset="0"/>
              </a:rPr>
              <a:t> </a:t>
            </a:r>
          </a:p>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puberty</a:t>
            </a:r>
            <a:endParaRPr lang="da-DK" sz="2666" dirty="0">
              <a:solidFill>
                <a:schemeClr val="bg1"/>
              </a:solidFill>
              <a:latin typeface="AU Passata" panose="020B0503030502030804" pitchFamily="34" charset="77"/>
              <a:ea typeface="Franklin Gothic Book" charset="0"/>
              <a:cs typeface="Franklin Gothic Book" charset="0"/>
            </a:endParaRPr>
          </a:p>
        </p:txBody>
      </p:sp>
      <p:sp>
        <p:nvSpPr>
          <p:cNvPr id="27" name="Rektangel 26">
            <a:extLst>
              <a:ext uri="{FF2B5EF4-FFF2-40B4-BE49-F238E27FC236}">
                <a16:creationId xmlns:a16="http://schemas.microsoft.com/office/drawing/2014/main" id="{7DAF1247-3945-9549-9976-DC5D52ABAE43}"/>
              </a:ext>
            </a:extLst>
          </p:cNvPr>
          <p:cNvSpPr/>
          <p:nvPr/>
        </p:nvSpPr>
        <p:spPr bwMode="auto">
          <a:xfrm>
            <a:off x="5921715" y="2341306"/>
            <a:ext cx="376825" cy="434895"/>
          </a:xfrm>
          <a:prstGeom prst="rect">
            <a:avLst/>
          </a:prstGeom>
          <a:solidFill>
            <a:srgbClr val="7030A0"/>
          </a:solidFill>
          <a:ln w="1778" cap="flat" cmpd="sng" algn="ctr">
            <a:solidFill>
              <a:schemeClr val="accent2"/>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95000"/>
              </a:lnSpc>
              <a:defRPr/>
            </a:pPr>
            <a:r>
              <a:rPr lang="da-DK" sz="2133" dirty="0">
                <a:solidFill>
                  <a:schemeClr val="bg1"/>
                </a:solidFill>
                <a:latin typeface="AU Passata" panose="020B0503030502030804" pitchFamily="34" charset="77"/>
              </a:rPr>
              <a:t>?</a:t>
            </a:r>
          </a:p>
        </p:txBody>
      </p:sp>
      <p:sp>
        <p:nvSpPr>
          <p:cNvPr id="28" name="Tekstfelt 23">
            <a:extLst>
              <a:ext uri="{FF2B5EF4-FFF2-40B4-BE49-F238E27FC236}">
                <a16:creationId xmlns:a16="http://schemas.microsoft.com/office/drawing/2014/main" id="{73832762-9C78-8449-8EA0-8252CFED05AF}"/>
              </a:ext>
            </a:extLst>
          </p:cNvPr>
          <p:cNvSpPr txBox="1">
            <a:spLocks noChangeArrowheads="1"/>
          </p:cNvSpPr>
          <p:nvPr/>
        </p:nvSpPr>
        <p:spPr bwMode="auto">
          <a:xfrm>
            <a:off x="1797230" y="2189406"/>
            <a:ext cx="2515209"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Genetics</a:t>
            </a:r>
          </a:p>
        </p:txBody>
      </p:sp>
      <p:sp>
        <p:nvSpPr>
          <p:cNvPr id="29" name="Højrepil 28">
            <a:extLst>
              <a:ext uri="{FF2B5EF4-FFF2-40B4-BE49-F238E27FC236}">
                <a16:creationId xmlns:a16="http://schemas.microsoft.com/office/drawing/2014/main" id="{2D6C0BC3-B6CD-E544-BE91-A726CC3A2B7C}"/>
              </a:ext>
            </a:extLst>
          </p:cNvPr>
          <p:cNvSpPr/>
          <p:nvPr/>
        </p:nvSpPr>
        <p:spPr>
          <a:xfrm rot="8448349">
            <a:off x="5179294" y="2811318"/>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0" name="Højrepil 29">
            <a:extLst>
              <a:ext uri="{FF2B5EF4-FFF2-40B4-BE49-F238E27FC236}">
                <a16:creationId xmlns:a16="http://schemas.microsoft.com/office/drawing/2014/main" id="{7F82AF94-2A22-E145-B8D8-AEC5332E2BE6}"/>
              </a:ext>
            </a:extLst>
          </p:cNvPr>
          <p:cNvSpPr/>
          <p:nvPr/>
        </p:nvSpPr>
        <p:spPr>
          <a:xfrm rot="2304360">
            <a:off x="2575615" y="2685664"/>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1" name="Højrepil 30">
            <a:extLst>
              <a:ext uri="{FF2B5EF4-FFF2-40B4-BE49-F238E27FC236}">
                <a16:creationId xmlns:a16="http://schemas.microsoft.com/office/drawing/2014/main" id="{2C5D65DF-0C5A-A344-8A56-87C153268332}"/>
              </a:ext>
            </a:extLst>
          </p:cNvPr>
          <p:cNvSpPr/>
          <p:nvPr/>
        </p:nvSpPr>
        <p:spPr>
          <a:xfrm rot="16200000">
            <a:off x="3845559" y="4554116"/>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2" name="Højrepil 31">
            <a:extLst>
              <a:ext uri="{FF2B5EF4-FFF2-40B4-BE49-F238E27FC236}">
                <a16:creationId xmlns:a16="http://schemas.microsoft.com/office/drawing/2014/main" id="{CC604277-C3D0-AE40-A39C-25B1F7005C71}"/>
              </a:ext>
            </a:extLst>
          </p:cNvPr>
          <p:cNvSpPr/>
          <p:nvPr/>
        </p:nvSpPr>
        <p:spPr>
          <a:xfrm rot="20000417">
            <a:off x="2467176" y="3922825"/>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3" name="Tekstfelt 23">
            <a:extLst>
              <a:ext uri="{FF2B5EF4-FFF2-40B4-BE49-F238E27FC236}">
                <a16:creationId xmlns:a16="http://schemas.microsoft.com/office/drawing/2014/main" id="{61F4FD90-55D6-B54E-914B-B95A704A1EA5}"/>
              </a:ext>
            </a:extLst>
          </p:cNvPr>
          <p:cNvSpPr txBox="1">
            <a:spLocks noChangeArrowheads="1"/>
          </p:cNvSpPr>
          <p:nvPr/>
        </p:nvSpPr>
        <p:spPr bwMode="auto">
          <a:xfrm>
            <a:off x="3200287" y="5084274"/>
            <a:ext cx="2224303"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Living conditions</a:t>
            </a:r>
          </a:p>
        </p:txBody>
      </p:sp>
      <p:sp>
        <p:nvSpPr>
          <p:cNvPr id="34" name="Højrepil 33">
            <a:extLst>
              <a:ext uri="{FF2B5EF4-FFF2-40B4-BE49-F238E27FC236}">
                <a16:creationId xmlns:a16="http://schemas.microsoft.com/office/drawing/2014/main" id="{2C4D615F-DB4C-7246-BB72-C44261625B6E}"/>
              </a:ext>
            </a:extLst>
          </p:cNvPr>
          <p:cNvSpPr/>
          <p:nvPr/>
        </p:nvSpPr>
        <p:spPr>
          <a:xfrm rot="12673774">
            <a:off x="5283863" y="4025679"/>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37" name="Rektangel 36">
            <a:extLst>
              <a:ext uri="{FF2B5EF4-FFF2-40B4-BE49-F238E27FC236}">
                <a16:creationId xmlns:a16="http://schemas.microsoft.com/office/drawing/2014/main" id="{8C107882-1442-7349-BE6C-7CD0106F3C18}"/>
              </a:ext>
            </a:extLst>
          </p:cNvPr>
          <p:cNvSpPr/>
          <p:nvPr/>
        </p:nvSpPr>
        <p:spPr bwMode="auto">
          <a:xfrm>
            <a:off x="5921715" y="4206052"/>
            <a:ext cx="376825" cy="434895"/>
          </a:xfrm>
          <a:prstGeom prst="rect">
            <a:avLst/>
          </a:prstGeom>
          <a:solidFill>
            <a:srgbClr val="7030A0"/>
          </a:solidFill>
          <a:ln w="1778" cap="flat" cmpd="sng" algn="ctr">
            <a:solidFill>
              <a:schemeClr val="accent2"/>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95000"/>
              </a:lnSpc>
              <a:defRPr/>
            </a:pPr>
            <a:r>
              <a:rPr lang="da-DK" sz="2133" dirty="0">
                <a:solidFill>
                  <a:schemeClr val="bg1"/>
                </a:solidFill>
                <a:latin typeface="AU Passata" panose="020B0503030502030804" pitchFamily="34" charset="77"/>
              </a:rPr>
              <a:t>?</a:t>
            </a:r>
          </a:p>
        </p:txBody>
      </p:sp>
      <p:sp>
        <p:nvSpPr>
          <p:cNvPr id="38" name="Tekstfelt 37">
            <a:extLst>
              <a:ext uri="{FF2B5EF4-FFF2-40B4-BE49-F238E27FC236}">
                <a16:creationId xmlns:a16="http://schemas.microsoft.com/office/drawing/2014/main" id="{985B86E2-C42E-AD45-B81F-E57B0600759D}"/>
              </a:ext>
            </a:extLst>
          </p:cNvPr>
          <p:cNvSpPr txBox="1"/>
          <p:nvPr/>
        </p:nvSpPr>
        <p:spPr>
          <a:xfrm>
            <a:off x="6815314" y="2295709"/>
            <a:ext cx="2054409" cy="311817"/>
          </a:xfrm>
          <a:prstGeom prst="rect">
            <a:avLst/>
          </a:prstGeom>
          <a:noFill/>
        </p:spPr>
        <p:txBody>
          <a:bodyPr wrap="none" lIns="0" tIns="0" rIns="0" bIns="0" rtlCol="0">
            <a:spAutoFit/>
          </a:bodyPr>
          <a:lstStyle/>
          <a:p>
            <a:pPr>
              <a:lnSpc>
                <a:spcPct val="95000"/>
              </a:lnSpc>
            </a:pPr>
            <a:r>
              <a:rPr lang="da-DK" sz="2133" dirty="0" err="1">
                <a:latin typeface="+mn-lt"/>
              </a:rPr>
              <a:t>Prenatal</a:t>
            </a:r>
            <a:r>
              <a:rPr lang="da-DK" sz="2133" dirty="0">
                <a:latin typeface="+mn-lt"/>
              </a:rPr>
              <a:t> </a:t>
            </a:r>
            <a:r>
              <a:rPr lang="da-DK" sz="2133" dirty="0" err="1">
                <a:latin typeface="+mn-lt"/>
              </a:rPr>
              <a:t>causes</a:t>
            </a:r>
            <a:r>
              <a:rPr lang="da-DK" sz="2133" dirty="0">
                <a:latin typeface="+mn-lt"/>
              </a:rPr>
              <a:t>?</a:t>
            </a:r>
          </a:p>
        </p:txBody>
      </p:sp>
      <p:sp>
        <p:nvSpPr>
          <p:cNvPr id="39" name="Højrepil 38">
            <a:extLst>
              <a:ext uri="{FF2B5EF4-FFF2-40B4-BE49-F238E27FC236}">
                <a16:creationId xmlns:a16="http://schemas.microsoft.com/office/drawing/2014/main" id="{9DC7F185-E538-5745-8977-7078C72D9F2B}"/>
              </a:ext>
            </a:extLst>
          </p:cNvPr>
          <p:cNvSpPr/>
          <p:nvPr/>
        </p:nvSpPr>
        <p:spPr>
          <a:xfrm rot="5400000">
            <a:off x="3812177" y="2439382"/>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p>
        </p:txBody>
      </p:sp>
      <p:sp>
        <p:nvSpPr>
          <p:cNvPr id="40" name="Tekstfelt 23">
            <a:extLst>
              <a:ext uri="{FF2B5EF4-FFF2-40B4-BE49-F238E27FC236}">
                <a16:creationId xmlns:a16="http://schemas.microsoft.com/office/drawing/2014/main" id="{39D645FE-7BFA-3A41-85D8-8980A56672B3}"/>
              </a:ext>
            </a:extLst>
          </p:cNvPr>
          <p:cNvSpPr txBox="1">
            <a:spLocks noChangeArrowheads="1"/>
          </p:cNvSpPr>
          <p:nvPr/>
        </p:nvSpPr>
        <p:spPr bwMode="auto">
          <a:xfrm>
            <a:off x="3146954" y="1899289"/>
            <a:ext cx="2515209"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Childhood obesity</a:t>
            </a:r>
          </a:p>
        </p:txBody>
      </p:sp>
      <p:pic>
        <p:nvPicPr>
          <p:cNvPr id="41" name="Billede 40">
            <a:extLst>
              <a:ext uri="{FF2B5EF4-FFF2-40B4-BE49-F238E27FC236}">
                <a16:creationId xmlns:a16="http://schemas.microsoft.com/office/drawing/2014/main" id="{269EDE6E-D18B-1846-98D9-EB11726B0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531" y="2842025"/>
            <a:ext cx="995683" cy="1063622"/>
          </a:xfrm>
          <a:prstGeom prst="rect">
            <a:avLst/>
          </a:prstGeom>
        </p:spPr>
      </p:pic>
      <p:sp>
        <p:nvSpPr>
          <p:cNvPr id="5" name="Ellipse 4"/>
          <p:cNvSpPr/>
          <p:nvPr/>
        </p:nvSpPr>
        <p:spPr bwMode="auto">
          <a:xfrm>
            <a:off x="6573280" y="2138942"/>
            <a:ext cx="2399171" cy="611545"/>
          </a:xfrm>
          <a:prstGeom prst="ellipse">
            <a:avLst/>
          </a:prstGeom>
          <a:noFill/>
          <a:ln w="34925" cap="flat" cmpd="sng" algn="ctr">
            <a:solidFill>
              <a:srgbClr val="FF0000"/>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1218895">
              <a:lnSpc>
                <a:spcPct val="95000"/>
              </a:lnSpc>
            </a:pPr>
            <a:endParaRPr lang="da-DK" sz="2133" dirty="0"/>
          </a:p>
        </p:txBody>
      </p:sp>
      <p:sp>
        <p:nvSpPr>
          <p:cNvPr id="2" name="Titel 1"/>
          <p:cNvSpPr>
            <a:spLocks noGrp="1"/>
          </p:cNvSpPr>
          <p:nvPr>
            <p:ph type="title"/>
          </p:nvPr>
        </p:nvSpPr>
        <p:spPr/>
        <p:txBody>
          <a:bodyPr/>
          <a:lstStyle/>
          <a:p>
            <a:r>
              <a:rPr lang="da-DK" dirty="0" smtClean="0"/>
              <a:t>DETERMINANTS OF PUBERTAL TIMING</a:t>
            </a:r>
            <a:endParaRPr lang="da-DK" dirty="0"/>
          </a:p>
        </p:txBody>
      </p:sp>
    </p:spTree>
    <p:extLst>
      <p:ext uri="{BB962C8B-B14F-4D97-AF65-F5344CB8AC3E}">
        <p14:creationId xmlns:p14="http://schemas.microsoft.com/office/powerpoint/2010/main" val="31942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p:txBody>
          <a:bodyPr/>
          <a:lstStyle/>
          <a:p>
            <a:pPr>
              <a:buNone/>
            </a:pPr>
            <a:r>
              <a:rPr lang="da-DK" dirty="0">
                <a:solidFill>
                  <a:schemeClr val="bg2"/>
                </a:solidFill>
              </a:rPr>
              <a:t> </a:t>
            </a:r>
          </a:p>
          <a:p>
            <a:pPr>
              <a:buClr>
                <a:srgbClr val="002060"/>
              </a:buClr>
              <a:buNone/>
            </a:pPr>
            <a:endParaRPr lang="da-DK" dirty="0">
              <a:solidFill>
                <a:schemeClr val="bg2"/>
              </a:solidFill>
            </a:endParaRPr>
          </a:p>
        </p:txBody>
      </p:sp>
      <p:sp>
        <p:nvSpPr>
          <p:cNvPr id="7" name="Rectangle 3"/>
          <p:cNvSpPr>
            <a:spLocks noGrp="1" noChangeArrowheads="1"/>
          </p:cNvSpPr>
          <p:nvPr>
            <p:ph type="body" idx="4294967295"/>
          </p:nvPr>
        </p:nvSpPr>
        <p:spPr>
          <a:xfrm>
            <a:off x="0" y="2098675"/>
            <a:ext cx="11250613" cy="3382963"/>
          </a:xfrm>
        </p:spPr>
        <p:txBody>
          <a:bodyPr/>
          <a:lstStyle/>
          <a:p>
            <a:pPr eaLnBrk="1" hangingPunct="1">
              <a:lnSpc>
                <a:spcPct val="150000"/>
              </a:lnSpc>
              <a:buClr>
                <a:srgbClr val="002060"/>
              </a:buClr>
            </a:pPr>
            <a:endParaRPr lang="en-US" sz="2666" dirty="0">
              <a:solidFill>
                <a:srgbClr val="002060"/>
              </a:solidFill>
              <a:ea typeface="Times New Roman" panose="02020603050405020304" pitchFamily="18" charset="0"/>
            </a:endParaRPr>
          </a:p>
          <a:p>
            <a:pPr eaLnBrk="1" hangingPunct="1">
              <a:lnSpc>
                <a:spcPct val="150000"/>
              </a:lnSpc>
              <a:buClr>
                <a:srgbClr val="002060"/>
              </a:buClr>
            </a:pPr>
            <a:endParaRPr lang="en-US" sz="2666" dirty="0">
              <a:solidFill>
                <a:srgbClr val="002060"/>
              </a:solidFill>
              <a:ea typeface="Times New Roman" panose="02020603050405020304" pitchFamily="18" charset="0"/>
            </a:endParaRPr>
          </a:p>
        </p:txBody>
      </p:sp>
      <p:sp>
        <p:nvSpPr>
          <p:cNvPr id="2" name="Tekstfelt 1"/>
          <p:cNvSpPr txBox="1"/>
          <p:nvPr/>
        </p:nvSpPr>
        <p:spPr>
          <a:xfrm>
            <a:off x="2540254" y="1495775"/>
            <a:ext cx="2499408" cy="311817"/>
          </a:xfrm>
          <a:prstGeom prst="rect">
            <a:avLst/>
          </a:prstGeom>
          <a:solidFill>
            <a:schemeClr val="bg1"/>
          </a:solidFill>
        </p:spPr>
        <p:txBody>
          <a:bodyPr wrap="square" lIns="0" tIns="0" rIns="0" bIns="0" rtlCol="0">
            <a:spAutoFit/>
          </a:bodyPr>
          <a:lstStyle/>
          <a:p>
            <a:pPr>
              <a:lnSpc>
                <a:spcPct val="95000"/>
              </a:lnSpc>
            </a:pPr>
            <a:endParaRPr lang="da-DK" sz="2133" dirty="0">
              <a:latin typeface="+mn-lt"/>
            </a:endParaRPr>
          </a:p>
        </p:txBody>
      </p:sp>
      <p:sp>
        <p:nvSpPr>
          <p:cNvPr id="8" name="Pladsholder til tekst 2"/>
          <p:cNvSpPr txBox="1">
            <a:spLocks/>
          </p:cNvSpPr>
          <p:nvPr/>
        </p:nvSpPr>
        <p:spPr bwMode="auto">
          <a:xfrm>
            <a:off x="989268" y="908720"/>
            <a:ext cx="9857671" cy="3929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marL="457086" indent="-457086">
              <a:buFont typeface="Calibri" panose="020F0502020204030204" pitchFamily="34" charset="0"/>
              <a:buAutoNum type="arabicPeriod"/>
            </a:pPr>
            <a:endParaRPr lang="da-DK" kern="0" dirty="0" smtClean="0"/>
          </a:p>
          <a:p>
            <a:pPr marL="457086" indent="-457086">
              <a:buFont typeface="Calibri" panose="020F0502020204030204" pitchFamily="34" charset="0"/>
              <a:buAutoNum type="arabicPeriod"/>
            </a:pPr>
            <a:endParaRPr lang="da-DK" kern="0" dirty="0" smtClean="0"/>
          </a:p>
          <a:p>
            <a:pPr marL="342900" indent="-342900">
              <a:buFont typeface="Arial" panose="020B0604020202020204" pitchFamily="34" charset="0"/>
              <a:buChar char="•"/>
            </a:pPr>
            <a:r>
              <a:rPr lang="da-DK" kern="0" dirty="0" err="1" smtClean="0"/>
              <a:t>Several</a:t>
            </a:r>
            <a:r>
              <a:rPr lang="da-DK" kern="0" dirty="0" smtClean="0"/>
              <a:t> </a:t>
            </a:r>
            <a:r>
              <a:rPr lang="da-DK" kern="0" smtClean="0"/>
              <a:t>epidemiological </a:t>
            </a:r>
            <a:r>
              <a:rPr lang="da-DK" kern="0" dirty="0" smtClean="0"/>
              <a:t>studies support an association </a:t>
            </a:r>
            <a:r>
              <a:rPr lang="da-DK" kern="0" dirty="0" err="1" smtClean="0"/>
              <a:t>between</a:t>
            </a:r>
            <a:r>
              <a:rPr lang="da-DK" kern="0" dirty="0" smtClean="0"/>
              <a:t> </a:t>
            </a:r>
            <a:r>
              <a:rPr lang="da-DK" kern="0" dirty="0" err="1" smtClean="0"/>
              <a:t>maternal</a:t>
            </a:r>
            <a:r>
              <a:rPr lang="da-DK" kern="0" dirty="0" smtClean="0"/>
              <a:t> </a:t>
            </a:r>
            <a:r>
              <a:rPr lang="da-DK" kern="0" dirty="0" err="1" smtClean="0"/>
              <a:t>pre-pregnancy</a:t>
            </a:r>
            <a:r>
              <a:rPr lang="da-DK" kern="0" dirty="0" smtClean="0"/>
              <a:t> </a:t>
            </a:r>
            <a:r>
              <a:rPr lang="da-DK" kern="0" dirty="0" err="1" smtClean="0"/>
              <a:t>obesity</a:t>
            </a:r>
            <a:r>
              <a:rPr lang="da-DK" kern="0" dirty="0" smtClean="0"/>
              <a:t> and </a:t>
            </a:r>
            <a:r>
              <a:rPr lang="da-DK" kern="0" dirty="0" err="1" smtClean="0"/>
              <a:t>earlier</a:t>
            </a:r>
            <a:r>
              <a:rPr lang="da-DK" kern="0" dirty="0" smtClean="0"/>
              <a:t> age at </a:t>
            </a:r>
            <a:r>
              <a:rPr lang="da-DK" kern="0" dirty="0" err="1" smtClean="0"/>
              <a:t>menarche</a:t>
            </a:r>
            <a:r>
              <a:rPr lang="da-DK" kern="0" dirty="0" smtClean="0"/>
              <a:t> – and </a:t>
            </a:r>
            <a:r>
              <a:rPr lang="da-DK" kern="0" dirty="0" err="1" smtClean="0"/>
              <a:t>recently</a:t>
            </a:r>
            <a:r>
              <a:rPr lang="da-DK" kern="0" dirty="0" smtClean="0"/>
              <a:t> </a:t>
            </a:r>
            <a:r>
              <a:rPr lang="da-DK" kern="0" dirty="0" err="1" smtClean="0"/>
              <a:t>also</a:t>
            </a:r>
            <a:r>
              <a:rPr lang="da-DK" kern="0" dirty="0" smtClean="0"/>
              <a:t> </a:t>
            </a:r>
            <a:r>
              <a:rPr lang="da-DK" kern="0" dirty="0" err="1" smtClean="0"/>
              <a:t>earler</a:t>
            </a:r>
            <a:r>
              <a:rPr lang="da-DK" kern="0" dirty="0" smtClean="0"/>
              <a:t> </a:t>
            </a:r>
            <a:r>
              <a:rPr lang="da-DK" kern="0" dirty="0" err="1" smtClean="0"/>
              <a:t>onset</a:t>
            </a:r>
            <a:r>
              <a:rPr lang="da-DK" kern="0" dirty="0" smtClean="0"/>
              <a:t> of </a:t>
            </a:r>
            <a:r>
              <a:rPr lang="da-DK" kern="0" dirty="0" err="1" smtClean="0"/>
              <a:t>breast</a:t>
            </a:r>
            <a:r>
              <a:rPr lang="da-DK" kern="0" dirty="0" smtClean="0"/>
              <a:t> and </a:t>
            </a:r>
            <a:r>
              <a:rPr lang="da-DK" kern="0" dirty="0" err="1" smtClean="0"/>
              <a:t>pubic</a:t>
            </a:r>
            <a:r>
              <a:rPr lang="da-DK" kern="0" dirty="0" smtClean="0"/>
              <a:t> </a:t>
            </a:r>
            <a:r>
              <a:rPr lang="da-DK" kern="0" dirty="0" err="1" smtClean="0"/>
              <a:t>hair</a:t>
            </a:r>
            <a:r>
              <a:rPr lang="da-DK" kern="0" dirty="0" smtClean="0"/>
              <a:t> </a:t>
            </a:r>
            <a:r>
              <a:rPr lang="da-DK" kern="0" dirty="0" err="1" smtClean="0"/>
              <a:t>development</a:t>
            </a:r>
            <a:endParaRPr lang="da-DK" kern="0" dirty="0" smtClean="0"/>
          </a:p>
          <a:p>
            <a:pPr marL="342900" indent="-342900">
              <a:buFont typeface="Arial" panose="020B0604020202020204" pitchFamily="34" charset="0"/>
              <a:buChar char="•"/>
            </a:pPr>
            <a:endParaRPr lang="da-DK" kern="0" dirty="0" smtClean="0"/>
          </a:p>
          <a:p>
            <a:pPr marL="342900" indent="-342900">
              <a:buFont typeface="Arial" panose="020B0604020202020204" pitchFamily="34" charset="0"/>
              <a:buChar char="•"/>
            </a:pPr>
            <a:r>
              <a:rPr lang="da-DK" kern="0" dirty="0" err="1" smtClean="0"/>
              <a:t>These</a:t>
            </a:r>
            <a:r>
              <a:rPr lang="da-DK" kern="0" dirty="0" smtClean="0"/>
              <a:t> associations </a:t>
            </a:r>
            <a:r>
              <a:rPr lang="da-DK" kern="0" dirty="0" err="1" smtClean="0"/>
              <a:t>seem</a:t>
            </a:r>
            <a:r>
              <a:rPr lang="da-DK" kern="0" dirty="0" smtClean="0"/>
              <a:t> to </a:t>
            </a:r>
            <a:r>
              <a:rPr lang="da-DK" kern="0" dirty="0" err="1" smtClean="0"/>
              <a:t>be</a:t>
            </a:r>
            <a:r>
              <a:rPr lang="da-DK" kern="0" dirty="0" smtClean="0"/>
              <a:t> </a:t>
            </a:r>
            <a:r>
              <a:rPr lang="da-DK" kern="0" dirty="0" err="1" smtClean="0"/>
              <a:t>partly</a:t>
            </a:r>
            <a:r>
              <a:rPr lang="da-DK" kern="0" dirty="0" smtClean="0"/>
              <a:t> </a:t>
            </a:r>
            <a:r>
              <a:rPr lang="da-DK" kern="0" dirty="0" err="1" smtClean="0"/>
              <a:t>mediated</a:t>
            </a:r>
            <a:r>
              <a:rPr lang="da-DK" kern="0" dirty="0" smtClean="0"/>
              <a:t> by </a:t>
            </a:r>
            <a:r>
              <a:rPr lang="da-DK" kern="0" dirty="0" err="1" smtClean="0"/>
              <a:t>childhood</a:t>
            </a:r>
            <a:r>
              <a:rPr lang="da-DK" kern="0" dirty="0" smtClean="0"/>
              <a:t> BMI in </a:t>
            </a:r>
            <a:r>
              <a:rPr lang="da-DK" kern="0" dirty="0" err="1" smtClean="0"/>
              <a:t>some</a:t>
            </a:r>
            <a:r>
              <a:rPr lang="da-DK" kern="0" dirty="0" smtClean="0"/>
              <a:t>, but not all studies</a:t>
            </a:r>
          </a:p>
          <a:p>
            <a:pPr marL="342900" indent="-342900">
              <a:buFont typeface="Arial" panose="020B0604020202020204" pitchFamily="34" charset="0"/>
              <a:buChar char="•"/>
            </a:pPr>
            <a:endParaRPr lang="da-DK" kern="0" dirty="0" smtClean="0"/>
          </a:p>
          <a:p>
            <a:pPr marL="342900" indent="-342900">
              <a:buFont typeface="Arial" panose="020B0604020202020204" pitchFamily="34" charset="0"/>
              <a:buChar char="•"/>
            </a:pPr>
            <a:r>
              <a:rPr lang="da-DK" kern="0" dirty="0" err="1" smtClean="0"/>
              <a:t>Only</a:t>
            </a:r>
            <a:r>
              <a:rPr lang="da-DK" kern="0" dirty="0" smtClean="0"/>
              <a:t> </a:t>
            </a:r>
            <a:r>
              <a:rPr lang="da-DK" kern="0" dirty="0" err="1" smtClean="0"/>
              <a:t>one</a:t>
            </a:r>
            <a:r>
              <a:rPr lang="da-DK" kern="0" dirty="0" smtClean="0"/>
              <a:t> </a:t>
            </a:r>
            <a:r>
              <a:rPr lang="da-DK" kern="0" dirty="0" err="1" smtClean="0"/>
              <a:t>study</a:t>
            </a:r>
            <a:r>
              <a:rPr lang="da-DK" kern="0" dirty="0" smtClean="0"/>
              <a:t> in </a:t>
            </a:r>
            <a:r>
              <a:rPr lang="da-DK" kern="0" dirty="0" err="1" smtClean="0"/>
              <a:t>boys</a:t>
            </a:r>
            <a:r>
              <a:rPr lang="da-DK" kern="0" dirty="0" smtClean="0"/>
              <a:t> – and </a:t>
            </a:r>
            <a:r>
              <a:rPr lang="da-DK" kern="0" dirty="0" err="1" smtClean="0"/>
              <a:t>this</a:t>
            </a:r>
            <a:r>
              <a:rPr lang="da-DK" kern="0" dirty="0" smtClean="0"/>
              <a:t> </a:t>
            </a:r>
            <a:r>
              <a:rPr lang="da-DK" kern="0" dirty="0" err="1" smtClean="0"/>
              <a:t>used</a:t>
            </a:r>
            <a:r>
              <a:rPr lang="da-DK" kern="0" dirty="0" smtClean="0"/>
              <a:t> </a:t>
            </a:r>
            <a:r>
              <a:rPr lang="da-DK" kern="0" dirty="0" err="1" smtClean="0"/>
              <a:t>recalled</a:t>
            </a:r>
            <a:r>
              <a:rPr lang="da-DK" kern="0" dirty="0" smtClean="0"/>
              <a:t> data on timing of </a:t>
            </a:r>
            <a:r>
              <a:rPr lang="da-DK" kern="0" dirty="0" err="1" smtClean="0"/>
              <a:t>pubertal</a:t>
            </a:r>
            <a:r>
              <a:rPr lang="da-DK" kern="0" dirty="0" smtClean="0"/>
              <a:t> markers</a:t>
            </a:r>
          </a:p>
          <a:p>
            <a:pPr marL="342900" indent="-342900">
              <a:buFont typeface="Arial" panose="020B0604020202020204" pitchFamily="34" charset="0"/>
              <a:buChar char="•"/>
            </a:pPr>
            <a:endParaRPr lang="da-DK" kern="0" dirty="0" smtClean="0"/>
          </a:p>
          <a:p>
            <a:pPr marL="342900" indent="-342900">
              <a:buFont typeface="Arial" panose="020B0604020202020204" pitchFamily="34" charset="0"/>
              <a:buChar char="•"/>
            </a:pPr>
            <a:r>
              <a:rPr lang="da-DK" kern="0" dirty="0" smtClean="0"/>
              <a:t>The potential mediating </a:t>
            </a:r>
            <a:r>
              <a:rPr lang="da-DK" kern="0" dirty="0" err="1" smtClean="0"/>
              <a:t>role</a:t>
            </a:r>
            <a:r>
              <a:rPr lang="da-DK" kern="0" dirty="0" smtClean="0"/>
              <a:t> of </a:t>
            </a:r>
            <a:r>
              <a:rPr lang="da-DK" kern="0" dirty="0" err="1" smtClean="0"/>
              <a:t>childhood</a:t>
            </a:r>
            <a:r>
              <a:rPr lang="da-DK" kern="0" dirty="0" smtClean="0"/>
              <a:t> BMI </a:t>
            </a:r>
            <a:r>
              <a:rPr lang="da-DK" kern="0" dirty="0" err="1" smtClean="0"/>
              <a:t>unknown</a:t>
            </a:r>
            <a:r>
              <a:rPr lang="da-DK" kern="0" dirty="0" smtClean="0"/>
              <a:t> for </a:t>
            </a:r>
            <a:r>
              <a:rPr lang="da-DK" kern="0" dirty="0" err="1" smtClean="0"/>
              <a:t>boys</a:t>
            </a:r>
            <a:endParaRPr lang="da-DK" kern="0" dirty="0"/>
          </a:p>
        </p:txBody>
      </p:sp>
      <p:sp>
        <p:nvSpPr>
          <p:cNvPr id="3" name="Titel 2"/>
          <p:cNvSpPr>
            <a:spLocks noGrp="1"/>
          </p:cNvSpPr>
          <p:nvPr>
            <p:ph type="title"/>
          </p:nvPr>
        </p:nvSpPr>
        <p:spPr/>
        <p:txBody>
          <a:bodyPr/>
          <a:lstStyle/>
          <a:p>
            <a:r>
              <a:rPr lang="da-DK" dirty="0" smtClean="0"/>
              <a:t>MATERNAL BMI AND PUBERTY</a:t>
            </a:r>
            <a:endParaRPr lang="da-DK" dirty="0"/>
          </a:p>
        </p:txBody>
      </p:sp>
    </p:spTree>
    <p:extLst>
      <p:ext uri="{BB962C8B-B14F-4D97-AF65-F5344CB8AC3E}">
        <p14:creationId xmlns:p14="http://schemas.microsoft.com/office/powerpoint/2010/main" val="2884086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idx="1"/>
          </p:nvPr>
        </p:nvPicPr>
        <p:blipFill>
          <a:blip r:embed="rId2"/>
          <a:stretch>
            <a:fillRect/>
          </a:stretch>
        </p:blipFill>
        <p:spPr>
          <a:xfrm>
            <a:off x="2317558" y="620688"/>
            <a:ext cx="7124000" cy="5273700"/>
          </a:xfrm>
          <a:prstGeom prst="rect">
            <a:avLst/>
          </a:prstGeom>
        </p:spPr>
      </p:pic>
      <p:sp>
        <p:nvSpPr>
          <p:cNvPr id="4" name="Pladsholder til dato 3"/>
          <p:cNvSpPr>
            <a:spLocks noGrp="1"/>
          </p:cNvSpPr>
          <p:nvPr>
            <p:ph type="dt" sz="half" idx="10"/>
          </p:nvPr>
        </p:nvSpPr>
        <p:spPr/>
        <p:txBody>
          <a:bodyPr/>
          <a:lstStyle/>
          <a:p>
            <a:fld id="{9D8842CF-DC7C-436B-9979-CBF5C2EC5D56}" type="datetime1">
              <a:rPr lang="en-GB" smtClean="0"/>
              <a:t>03/05/2022</a:t>
            </a:fld>
            <a:r>
              <a:rPr lang="en-GB" smtClean="0"/>
              <a:t>24/08/2021</a:t>
            </a:r>
            <a:endParaRPr lang="en-GB" dirty="0"/>
          </a:p>
        </p:txBody>
      </p:sp>
      <p:sp>
        <p:nvSpPr>
          <p:cNvPr id="6" name="Pladsholder til tekst 2"/>
          <p:cNvSpPr txBox="1">
            <a:spLocks/>
          </p:cNvSpPr>
          <p:nvPr/>
        </p:nvSpPr>
        <p:spPr bwMode="auto">
          <a:xfrm rot="474245">
            <a:off x="8778426" y="2303860"/>
            <a:ext cx="2664296" cy="2565382"/>
          </a:xfrm>
          <a:prstGeom prst="rect">
            <a:avLst/>
          </a:prstGeom>
          <a:noFill/>
          <a:ln w="41275">
            <a:solidFill>
              <a:srgbClr val="FF0000"/>
            </a:solid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buFont typeface="Calibri" panose="020F0502020204030204" pitchFamily="34" charset="0"/>
              <a:buNone/>
            </a:pPr>
            <a:r>
              <a:rPr lang="da-DK" kern="0" dirty="0" smtClean="0"/>
              <a:t>Aim:</a:t>
            </a:r>
          </a:p>
          <a:p>
            <a:pPr algn="ctr">
              <a:buFont typeface="Calibri" panose="020F0502020204030204" pitchFamily="34" charset="0"/>
              <a:buNone/>
            </a:pPr>
            <a:r>
              <a:rPr lang="da-DK" kern="0" dirty="0" smtClean="0"/>
              <a:t>To </a:t>
            </a:r>
            <a:r>
              <a:rPr lang="da-DK" kern="0" dirty="0" err="1" smtClean="0"/>
              <a:t>explore</a:t>
            </a:r>
            <a:r>
              <a:rPr lang="da-DK" kern="0" dirty="0" smtClean="0"/>
              <a:t> the potential </a:t>
            </a:r>
            <a:r>
              <a:rPr lang="da-DK" kern="0" dirty="0" err="1" smtClean="0"/>
              <a:t>effect</a:t>
            </a:r>
            <a:r>
              <a:rPr lang="da-DK" kern="0" dirty="0" smtClean="0"/>
              <a:t> of </a:t>
            </a:r>
            <a:r>
              <a:rPr lang="da-DK" kern="0" dirty="0" err="1" smtClean="0"/>
              <a:t>maternal</a:t>
            </a:r>
            <a:r>
              <a:rPr lang="da-DK" kern="0" dirty="0" smtClean="0"/>
              <a:t> </a:t>
            </a:r>
            <a:r>
              <a:rPr lang="da-DK" kern="0" dirty="0" err="1" smtClean="0"/>
              <a:t>pre-pregnancy</a:t>
            </a:r>
            <a:r>
              <a:rPr lang="da-DK" kern="0" dirty="0" smtClean="0"/>
              <a:t> </a:t>
            </a:r>
            <a:r>
              <a:rPr lang="da-DK" kern="0" dirty="0" err="1" smtClean="0"/>
              <a:t>overweight</a:t>
            </a:r>
            <a:r>
              <a:rPr lang="da-DK" kern="0" dirty="0" smtClean="0"/>
              <a:t> and </a:t>
            </a:r>
            <a:r>
              <a:rPr lang="da-DK" kern="0" dirty="0" err="1" smtClean="0"/>
              <a:t>obesity</a:t>
            </a:r>
            <a:r>
              <a:rPr lang="da-DK" kern="0" dirty="0" smtClean="0"/>
              <a:t> on timing of </a:t>
            </a:r>
            <a:r>
              <a:rPr lang="da-DK" kern="0" dirty="0" err="1" smtClean="0"/>
              <a:t>puberty</a:t>
            </a:r>
            <a:r>
              <a:rPr lang="da-DK" kern="0" dirty="0" smtClean="0"/>
              <a:t> in </a:t>
            </a:r>
            <a:r>
              <a:rPr lang="da-DK" kern="0" dirty="0" err="1" smtClean="0"/>
              <a:t>sons</a:t>
            </a:r>
            <a:r>
              <a:rPr lang="da-DK" kern="0" dirty="0" smtClean="0"/>
              <a:t> and </a:t>
            </a:r>
            <a:r>
              <a:rPr lang="da-DK" kern="0" dirty="0" err="1" smtClean="0"/>
              <a:t>daughters</a:t>
            </a:r>
            <a:endParaRPr lang="da-DK" kern="0" dirty="0"/>
          </a:p>
        </p:txBody>
      </p:sp>
    </p:spTree>
    <p:extLst>
      <p:ext uri="{BB962C8B-B14F-4D97-AF65-F5344CB8AC3E}">
        <p14:creationId xmlns:p14="http://schemas.microsoft.com/office/powerpoint/2010/main" val="361953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F7C052B-9937-E744-BA48-7E348AF63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0" t="7046" r="2749" b="6022"/>
          <a:stretch/>
        </p:blipFill>
        <p:spPr>
          <a:xfrm>
            <a:off x="143301" y="1413301"/>
            <a:ext cx="6401177" cy="5323917"/>
          </a:xfrm>
          <a:prstGeom prst="rect">
            <a:avLst/>
          </a:prstGeom>
        </p:spPr>
      </p:pic>
      <p:sp>
        <p:nvSpPr>
          <p:cNvPr id="6" name="Tekstfelt 5">
            <a:extLst>
              <a:ext uri="{FF2B5EF4-FFF2-40B4-BE49-F238E27FC236}">
                <a16:creationId xmlns:a16="http://schemas.microsoft.com/office/drawing/2014/main" id="{F656E809-C192-FC46-94F0-54E1AE88A1E7}"/>
              </a:ext>
            </a:extLst>
          </p:cNvPr>
          <p:cNvSpPr txBox="1"/>
          <p:nvPr/>
        </p:nvSpPr>
        <p:spPr>
          <a:xfrm>
            <a:off x="6598468" y="1640165"/>
            <a:ext cx="5266945" cy="1091068"/>
          </a:xfrm>
          <a:prstGeom prst="rect">
            <a:avLst/>
          </a:prstGeom>
          <a:noFill/>
          <a:ln w="19050">
            <a:solidFill>
              <a:srgbClr val="7030A0"/>
            </a:solidFill>
          </a:ln>
        </p:spPr>
        <p:txBody>
          <a:bodyPr wrap="square" lIns="0" tIns="0" rIns="0" bIns="0" rtlCol="0">
            <a:spAutoFit/>
          </a:bodyPr>
          <a:lstStyle/>
          <a:p>
            <a:pPr marL="457086" indent="-457086">
              <a:lnSpc>
                <a:spcPct val="95000"/>
              </a:lnSpc>
              <a:buAutoNum type="arabicPeriod"/>
            </a:pPr>
            <a:r>
              <a:rPr lang="da-DK" sz="1866" dirty="0" err="1"/>
              <a:t>Mediation</a:t>
            </a:r>
            <a:r>
              <a:rPr lang="da-DK" sz="1866" dirty="0"/>
              <a:t> by </a:t>
            </a:r>
            <a:r>
              <a:rPr lang="da-DK" sz="1866" dirty="0" err="1"/>
              <a:t>childhood</a:t>
            </a:r>
            <a:r>
              <a:rPr lang="da-DK" sz="1866" dirty="0"/>
              <a:t> BMI:</a:t>
            </a:r>
          </a:p>
          <a:p>
            <a:pPr>
              <a:lnSpc>
                <a:spcPct val="95000"/>
              </a:lnSpc>
            </a:pPr>
            <a:r>
              <a:rPr lang="da-DK" sz="1866" dirty="0">
                <a:sym typeface="Wingdings" pitchFamily="2" charset="2"/>
              </a:rPr>
              <a:t>           Sons: </a:t>
            </a:r>
            <a:r>
              <a:rPr lang="da-DK" sz="1866" dirty="0" err="1">
                <a:sym typeface="Wingdings" pitchFamily="2" charset="2"/>
              </a:rPr>
              <a:t>entire</a:t>
            </a:r>
            <a:r>
              <a:rPr lang="da-DK" sz="1866" dirty="0">
                <a:sym typeface="Wingdings" pitchFamily="2" charset="2"/>
              </a:rPr>
              <a:t> association</a:t>
            </a:r>
          </a:p>
          <a:p>
            <a:pPr>
              <a:lnSpc>
                <a:spcPct val="95000"/>
              </a:lnSpc>
            </a:pPr>
            <a:r>
              <a:rPr lang="da-DK" sz="1866" dirty="0">
                <a:sym typeface="Wingdings" pitchFamily="2" charset="2"/>
              </a:rPr>
              <a:t>           </a:t>
            </a:r>
            <a:r>
              <a:rPr lang="da-DK" sz="1866" dirty="0" err="1">
                <a:sym typeface="Wingdings" pitchFamily="2" charset="2"/>
              </a:rPr>
              <a:t>Daughters</a:t>
            </a:r>
            <a:r>
              <a:rPr lang="da-DK" sz="1866" dirty="0">
                <a:sym typeface="Wingdings" pitchFamily="2" charset="2"/>
              </a:rPr>
              <a:t>: 1/3 of </a:t>
            </a:r>
            <a:r>
              <a:rPr lang="da-DK" sz="1866" dirty="0" smtClean="0">
                <a:sym typeface="Wingdings" pitchFamily="2" charset="2"/>
              </a:rPr>
              <a:t>association</a:t>
            </a:r>
          </a:p>
          <a:p>
            <a:pPr>
              <a:lnSpc>
                <a:spcPct val="95000"/>
              </a:lnSpc>
            </a:pPr>
            <a:endParaRPr lang="da-DK" sz="1866" dirty="0"/>
          </a:p>
        </p:txBody>
      </p:sp>
      <p:sp>
        <p:nvSpPr>
          <p:cNvPr id="2" name="Titel 1"/>
          <p:cNvSpPr>
            <a:spLocks noGrp="1"/>
          </p:cNvSpPr>
          <p:nvPr>
            <p:ph type="title"/>
          </p:nvPr>
        </p:nvSpPr>
        <p:spPr>
          <a:xfrm>
            <a:off x="143302" y="228627"/>
            <a:ext cx="11999782" cy="752101"/>
          </a:xfrm>
        </p:spPr>
        <p:txBody>
          <a:bodyPr/>
          <a:lstStyle/>
          <a:p>
            <a:r>
              <a:rPr lang="da-DK" sz="3800" dirty="0" smtClean="0"/>
              <a:t>PRE-PREGNANYC OBESITY AND PUBERTY - RESULTS</a:t>
            </a:r>
            <a:endParaRPr lang="da-DK" sz="3800" dirty="0"/>
          </a:p>
        </p:txBody>
      </p:sp>
    </p:spTree>
    <p:extLst>
      <p:ext uri="{BB962C8B-B14F-4D97-AF65-F5344CB8AC3E}">
        <p14:creationId xmlns:p14="http://schemas.microsoft.com/office/powerpoint/2010/main" val="150801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p:txBody>
          <a:bodyPr/>
          <a:lstStyle/>
          <a:p>
            <a:pPr>
              <a:buClr>
                <a:srgbClr val="002060"/>
              </a:buClr>
            </a:pPr>
            <a:r>
              <a:rPr lang="en-US" dirty="0" smtClean="0">
                <a:solidFill>
                  <a:schemeClr val="bg2"/>
                </a:solidFill>
              </a:rPr>
              <a:t>Maternal </a:t>
            </a:r>
            <a:r>
              <a:rPr lang="en-US" dirty="0">
                <a:solidFill>
                  <a:schemeClr val="bg2"/>
                </a:solidFill>
              </a:rPr>
              <a:t>pre-pregnancy obesity was associated with earlier age at voice break, pubic hair development, axillary hair and acne in sons.</a:t>
            </a:r>
          </a:p>
          <a:p>
            <a:pPr>
              <a:buClr>
                <a:srgbClr val="002060"/>
              </a:buClr>
            </a:pPr>
            <a:r>
              <a:rPr lang="en-US" dirty="0" smtClean="0">
                <a:solidFill>
                  <a:schemeClr val="bg2"/>
                </a:solidFill>
              </a:rPr>
              <a:t>Maternal </a:t>
            </a:r>
            <a:r>
              <a:rPr lang="en-US" dirty="0">
                <a:solidFill>
                  <a:schemeClr val="bg2"/>
                </a:solidFill>
              </a:rPr>
              <a:t>pre-pregnancy obesity and overweight were associated with earlier age at menarche, breast development, pubic hair development, axillary hair and acne in daughters.</a:t>
            </a:r>
          </a:p>
          <a:p>
            <a:pPr>
              <a:buClr>
                <a:srgbClr val="002060"/>
              </a:buClr>
            </a:pPr>
            <a:r>
              <a:rPr lang="en-US" dirty="0" smtClean="0">
                <a:solidFill>
                  <a:schemeClr val="bg2"/>
                </a:solidFill>
              </a:rPr>
              <a:t>These </a:t>
            </a:r>
            <a:r>
              <a:rPr lang="en-US" dirty="0">
                <a:solidFill>
                  <a:schemeClr val="bg2"/>
                </a:solidFill>
              </a:rPr>
              <a:t>associations seemed to be mediated through childhood obesity in sons and partly so in daughters.</a:t>
            </a:r>
            <a:endParaRPr lang="da-DK" dirty="0">
              <a:solidFill>
                <a:schemeClr val="bg2"/>
              </a:solidFill>
            </a:endParaRPr>
          </a:p>
        </p:txBody>
      </p:sp>
      <p:sp>
        <p:nvSpPr>
          <p:cNvPr id="2" name="Titel 1"/>
          <p:cNvSpPr>
            <a:spLocks noGrp="1"/>
          </p:cNvSpPr>
          <p:nvPr>
            <p:ph type="title"/>
          </p:nvPr>
        </p:nvSpPr>
        <p:spPr/>
        <p:txBody>
          <a:bodyPr/>
          <a:lstStyle/>
          <a:p>
            <a:r>
              <a:rPr lang="da-DK" dirty="0" smtClean="0"/>
              <a:t>CONCLUSIONS</a:t>
            </a:r>
            <a:endParaRPr lang="da-DK" dirty="0"/>
          </a:p>
        </p:txBody>
      </p:sp>
    </p:spTree>
    <p:extLst>
      <p:ext uri="{BB962C8B-B14F-4D97-AF65-F5344CB8AC3E}">
        <p14:creationId xmlns:p14="http://schemas.microsoft.com/office/powerpoint/2010/main" val="3839873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2" y="228627"/>
            <a:ext cx="11755163" cy="752101"/>
          </a:xfrm>
        </p:spPr>
        <p:txBody>
          <a:bodyPr/>
          <a:lstStyle/>
          <a:p>
            <a:r>
              <a:rPr lang="da-DK" sz="4400" dirty="0" err="1" smtClean="0"/>
              <a:t>Conclusions</a:t>
            </a:r>
            <a:r>
              <a:rPr lang="da-DK" sz="4400" dirty="0" smtClean="0"/>
              <a:t> from the </a:t>
            </a:r>
            <a:r>
              <a:rPr lang="da-DK" sz="4400" dirty="0" err="1" smtClean="0"/>
              <a:t>Puberty</a:t>
            </a:r>
            <a:r>
              <a:rPr lang="da-DK" sz="4400" dirty="0" smtClean="0"/>
              <a:t> </a:t>
            </a:r>
            <a:r>
              <a:rPr lang="da-DK" sz="4400" dirty="0" err="1" smtClean="0"/>
              <a:t>cohort</a:t>
            </a:r>
            <a:endParaRPr lang="da-DK" sz="4400" dirty="0"/>
          </a:p>
        </p:txBody>
      </p:sp>
      <p:sp>
        <p:nvSpPr>
          <p:cNvPr id="3" name="Pladsholder til indhold 2"/>
          <p:cNvSpPr>
            <a:spLocks noGrp="1"/>
          </p:cNvSpPr>
          <p:nvPr>
            <p:ph idx="1"/>
          </p:nvPr>
        </p:nvSpPr>
        <p:spPr/>
        <p:txBody>
          <a:bodyPr/>
          <a:lstStyle/>
          <a:p>
            <a:pPr marL="342900" indent="-342900">
              <a:buFont typeface="Wingdings" panose="05000000000000000000" pitchFamily="2" charset="2"/>
              <a:buChar char="§"/>
            </a:pPr>
            <a:r>
              <a:rPr lang="en-US" dirty="0"/>
              <a:t>Supports an ongoing decline in pubertal </a:t>
            </a:r>
            <a:r>
              <a:rPr lang="en-US" dirty="0" smtClean="0"/>
              <a:t>age</a:t>
            </a:r>
          </a:p>
          <a:p>
            <a:pPr marL="342900" indent="-342900">
              <a:buFont typeface="Wingdings" panose="05000000000000000000" pitchFamily="2" charset="2"/>
              <a:buChar char="§"/>
            </a:pPr>
            <a:r>
              <a:rPr lang="en-US" dirty="0" smtClean="0"/>
              <a:t>No </a:t>
            </a:r>
            <a:r>
              <a:rPr lang="en-US" dirty="0"/>
              <a:t>indication of severe information bias and limited risk of selection bias </a:t>
            </a:r>
            <a:endParaRPr lang="en-US" dirty="0" smtClean="0"/>
          </a:p>
          <a:p>
            <a:pPr marL="342900" indent="-342900">
              <a:buFont typeface="Wingdings" panose="05000000000000000000" pitchFamily="2" charset="2"/>
              <a:buChar char="§"/>
            </a:pPr>
            <a:r>
              <a:rPr lang="en-US" dirty="0" smtClean="0"/>
              <a:t>Maternal </a:t>
            </a:r>
            <a:r>
              <a:rPr lang="en-US" dirty="0"/>
              <a:t>genetic component for pubertal timing in both </a:t>
            </a:r>
            <a:r>
              <a:rPr lang="en-US" dirty="0" smtClean="0"/>
              <a:t>sexes</a:t>
            </a:r>
          </a:p>
          <a:p>
            <a:pPr marL="342900" indent="-342900">
              <a:buFont typeface="Wingdings" panose="05000000000000000000" pitchFamily="2" charset="2"/>
              <a:buChar char="§"/>
            </a:pPr>
            <a:r>
              <a:rPr lang="en-US" dirty="0" smtClean="0"/>
              <a:t>Supports </a:t>
            </a:r>
            <a:r>
              <a:rPr lang="en-US" dirty="0"/>
              <a:t>programming of pubertal timing by early life </a:t>
            </a:r>
            <a:r>
              <a:rPr lang="en-US" dirty="0" smtClean="0"/>
              <a:t>exposures</a:t>
            </a:r>
          </a:p>
          <a:p>
            <a:pPr marL="342900" indent="-342900">
              <a:buFont typeface="Wingdings" panose="05000000000000000000" pitchFamily="2" charset="2"/>
              <a:buChar char="§"/>
            </a:pPr>
            <a:r>
              <a:rPr lang="en-US" dirty="0" smtClean="0"/>
              <a:t>Most </a:t>
            </a:r>
            <a:r>
              <a:rPr lang="en-US" dirty="0"/>
              <a:t>exposures associated with earlier pubertal timing</a:t>
            </a:r>
          </a:p>
          <a:p>
            <a:pPr marL="342900" indent="-342900">
              <a:buFont typeface="Wingdings" panose="05000000000000000000" pitchFamily="2" charset="2"/>
              <a:buChar char="§"/>
            </a:pPr>
            <a:endParaRPr lang="da-DK" dirty="0"/>
          </a:p>
        </p:txBody>
      </p:sp>
      <p:sp>
        <p:nvSpPr>
          <p:cNvPr id="4" name="Pladsholder til dato 3"/>
          <p:cNvSpPr>
            <a:spLocks noGrp="1"/>
          </p:cNvSpPr>
          <p:nvPr>
            <p:ph type="dt" sz="half" idx="10"/>
          </p:nvPr>
        </p:nvSpPr>
        <p:spPr/>
        <p:txBody>
          <a:bodyPr/>
          <a:lstStyle/>
          <a:p>
            <a:fld id="{1FD2B638-C58C-4E17-815B-C21F006AEA6B}" type="datetime1">
              <a:rPr lang="en-GB" smtClean="0"/>
              <a:t>03/05/2022</a:t>
            </a:fld>
            <a:r>
              <a:rPr lang="en-GB" smtClean="0"/>
              <a:t>24/08/2021</a:t>
            </a:r>
            <a:endParaRPr lang="en-GB" dirty="0"/>
          </a:p>
        </p:txBody>
      </p:sp>
    </p:spTree>
    <p:extLst>
      <p:ext uri="{BB962C8B-B14F-4D97-AF65-F5344CB8AC3E}">
        <p14:creationId xmlns:p14="http://schemas.microsoft.com/office/powerpoint/2010/main" val="3543286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75600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1125860" y="1124744"/>
            <a:ext cx="10220325" cy="5184576"/>
          </a:xfrm>
        </p:spPr>
        <p:txBody>
          <a:bodyPr/>
          <a:lstStyle/>
          <a:p>
            <a:pPr marL="342900" indent="-342900">
              <a:buClr>
                <a:srgbClr val="002060"/>
              </a:buClr>
              <a:buFont typeface="Wingdings" panose="05000000000000000000" pitchFamily="2" charset="2"/>
              <a:buChar char="§"/>
            </a:pPr>
            <a:r>
              <a:rPr lang="en-US" dirty="0" smtClean="0">
                <a:solidFill>
                  <a:schemeClr val="bg2"/>
                </a:solidFill>
              </a:rPr>
              <a:t>Non-participation in the Puberty Cohort (2012–2018): Participation rate ~70%</a:t>
            </a:r>
          </a:p>
          <a:p>
            <a:pPr marL="774900" lvl="1" indent="-342900">
              <a:buClr>
                <a:srgbClr val="002060"/>
              </a:buClr>
              <a:buFont typeface="Wingdings" panose="05000000000000000000" pitchFamily="2" charset="2"/>
              <a:buChar char="§"/>
            </a:pPr>
            <a:r>
              <a:rPr lang="en-US" dirty="0">
                <a:solidFill>
                  <a:schemeClr val="bg2"/>
                </a:solidFill>
              </a:rPr>
              <a:t>But minimal risk of selection bias</a:t>
            </a:r>
          </a:p>
          <a:p>
            <a:pPr marL="342900" indent="-342900">
              <a:buClr>
                <a:srgbClr val="002060"/>
              </a:buClr>
              <a:buFont typeface="Wingdings" panose="05000000000000000000" pitchFamily="2" charset="2"/>
              <a:buChar char="§"/>
            </a:pPr>
            <a:endParaRPr lang="en-US" dirty="0" smtClean="0">
              <a:solidFill>
                <a:schemeClr val="bg2"/>
              </a:solidFill>
            </a:endParaRPr>
          </a:p>
          <a:p>
            <a:pPr marL="342900" indent="-342900">
              <a:buClr>
                <a:srgbClr val="002060"/>
              </a:buClr>
              <a:buFont typeface="Wingdings" panose="05000000000000000000" pitchFamily="2" charset="2"/>
              <a:buChar char="§"/>
            </a:pPr>
            <a:r>
              <a:rPr lang="en-US" dirty="0" smtClean="0">
                <a:solidFill>
                  <a:schemeClr val="bg2"/>
                </a:solidFill>
              </a:rPr>
              <a:t>A high proportion of children had already attained the early pubertal milestones at entry</a:t>
            </a:r>
          </a:p>
          <a:p>
            <a:pPr marL="774900" lvl="1" indent="-342900">
              <a:buClr>
                <a:srgbClr val="002060"/>
              </a:buClr>
              <a:buFont typeface="Wingdings" panose="05000000000000000000" pitchFamily="2" charset="2"/>
              <a:buChar char="§"/>
            </a:pPr>
            <a:r>
              <a:rPr lang="en-US" dirty="0" smtClean="0">
                <a:solidFill>
                  <a:schemeClr val="bg2"/>
                </a:solidFill>
              </a:rPr>
              <a:t>Interval censored regression analysis will give valid estimates, if the age at the early outcomes is normally distributed</a:t>
            </a:r>
          </a:p>
          <a:p>
            <a:pPr marL="342900" indent="-342900" eaLnBrk="1" hangingPunct="1">
              <a:buClr>
                <a:srgbClr val="002060"/>
              </a:buClr>
              <a:buFont typeface="Wingdings" panose="05000000000000000000" pitchFamily="2" charset="2"/>
              <a:buChar char="Ø"/>
            </a:pPr>
            <a:endParaRPr lang="en-US" dirty="0" smtClean="0">
              <a:solidFill>
                <a:schemeClr val="bg2"/>
              </a:solidFill>
            </a:endParaRPr>
          </a:p>
          <a:p>
            <a:pPr marL="342900" indent="-342900">
              <a:buClr>
                <a:srgbClr val="002060"/>
              </a:buClr>
              <a:buFont typeface="Wingdings" panose="05000000000000000000" pitchFamily="2" charset="2"/>
              <a:buChar char="§"/>
            </a:pPr>
            <a:r>
              <a:rPr lang="en-US" dirty="0" smtClean="0">
                <a:solidFill>
                  <a:schemeClr val="bg2"/>
                </a:solidFill>
              </a:rPr>
              <a:t>Self-reported information on many of the exposures as well as puberty</a:t>
            </a:r>
          </a:p>
          <a:p>
            <a:pPr marL="774900" lvl="1" indent="-342900">
              <a:buClr>
                <a:srgbClr val="002060"/>
              </a:buClr>
              <a:buFont typeface="Wingdings" panose="05000000000000000000" pitchFamily="2" charset="2"/>
              <a:buChar char="§"/>
            </a:pPr>
            <a:r>
              <a:rPr lang="en-US" dirty="0" smtClean="0">
                <a:solidFill>
                  <a:schemeClr val="bg2"/>
                </a:solidFill>
              </a:rPr>
              <a:t>But exposure measured before the outcome</a:t>
            </a:r>
          </a:p>
          <a:p>
            <a:pPr marL="774900" lvl="1" indent="-342900">
              <a:buClr>
                <a:srgbClr val="002060"/>
              </a:buClr>
              <a:buFont typeface="Wingdings" panose="05000000000000000000" pitchFamily="2" charset="2"/>
              <a:buChar char="§"/>
            </a:pPr>
            <a:r>
              <a:rPr lang="en-US" dirty="0" smtClean="0">
                <a:solidFill>
                  <a:schemeClr val="bg2"/>
                </a:solidFill>
              </a:rPr>
              <a:t>and misclassification often most likely non-differential</a:t>
            </a:r>
          </a:p>
          <a:p>
            <a:pPr eaLnBrk="1" hangingPunct="1">
              <a:buClr>
                <a:srgbClr val="002060"/>
              </a:buClr>
              <a:buNone/>
            </a:pPr>
            <a:endParaRPr lang="en-US" dirty="0" smtClean="0">
              <a:solidFill>
                <a:schemeClr val="bg2"/>
              </a:solidFill>
            </a:endParaRPr>
          </a:p>
          <a:p>
            <a:pPr marL="342900" indent="-342900" eaLnBrk="1" hangingPunct="1">
              <a:buClr>
                <a:srgbClr val="002060"/>
              </a:buClr>
              <a:buFont typeface="Wingdings" panose="05000000000000000000" pitchFamily="2" charset="2"/>
              <a:buChar char="§"/>
            </a:pPr>
            <a:r>
              <a:rPr lang="en-US" dirty="0" smtClean="0">
                <a:solidFill>
                  <a:schemeClr val="bg2"/>
                </a:solidFill>
              </a:rPr>
              <a:t>Unmeasured and residual confounding</a:t>
            </a:r>
          </a:p>
          <a:p>
            <a:pPr marL="774900" lvl="1" indent="-342900">
              <a:buClr>
                <a:srgbClr val="002060"/>
              </a:buClr>
              <a:buFont typeface="Wingdings" panose="05000000000000000000" pitchFamily="2" charset="2"/>
              <a:buChar char="§"/>
            </a:pPr>
            <a:r>
              <a:rPr lang="en-US" dirty="0" smtClean="0">
                <a:solidFill>
                  <a:schemeClr val="bg2"/>
                </a:solidFill>
              </a:rPr>
              <a:t>But there are in some studies possibility to reduce risk of confounding by</a:t>
            </a:r>
          </a:p>
          <a:p>
            <a:pPr marL="1098900" lvl="2" indent="-342900">
              <a:buClr>
                <a:srgbClr val="002060"/>
              </a:buClr>
              <a:buFont typeface="Wingdings" panose="05000000000000000000" pitchFamily="2" charset="2"/>
              <a:buChar char="§"/>
            </a:pPr>
            <a:r>
              <a:rPr lang="en-US" dirty="0" smtClean="0">
                <a:solidFill>
                  <a:schemeClr val="bg2"/>
                </a:solidFill>
              </a:rPr>
              <a:t>Applying a ‘sibling-matched design’ or an instrumental variable analysis</a:t>
            </a:r>
          </a:p>
          <a:p>
            <a:pPr>
              <a:buClr>
                <a:srgbClr val="002060"/>
              </a:buClr>
              <a:buNone/>
            </a:pPr>
            <a:endParaRPr lang="en-US" dirty="0">
              <a:solidFill>
                <a:schemeClr val="bg2"/>
              </a:solidFill>
            </a:endParaRPr>
          </a:p>
        </p:txBody>
      </p:sp>
      <p:sp>
        <p:nvSpPr>
          <p:cNvPr id="2" name="Titel 1"/>
          <p:cNvSpPr>
            <a:spLocks noGrp="1"/>
          </p:cNvSpPr>
          <p:nvPr>
            <p:ph type="title"/>
          </p:nvPr>
        </p:nvSpPr>
        <p:spPr/>
        <p:txBody>
          <a:bodyPr/>
          <a:lstStyle/>
          <a:p>
            <a:r>
              <a:rPr lang="da-DK" dirty="0" smtClean="0"/>
              <a:t>LIMITATIONS OF THE PUBERTY COHORT</a:t>
            </a:r>
            <a:endParaRPr lang="da-DK" dirty="0"/>
          </a:p>
        </p:txBody>
      </p:sp>
    </p:spTree>
    <p:extLst>
      <p:ext uri="{BB962C8B-B14F-4D97-AF65-F5344CB8AC3E}">
        <p14:creationId xmlns:p14="http://schemas.microsoft.com/office/powerpoint/2010/main" val="122126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OTHER FINDINGS FROM THE PUBERTY COHORT</a:t>
            </a:r>
            <a:endParaRPr lang="da-DK" dirty="0"/>
          </a:p>
        </p:txBody>
      </p:sp>
      <p:sp>
        <p:nvSpPr>
          <p:cNvPr id="4" name="Pladsholder til dato 3"/>
          <p:cNvSpPr>
            <a:spLocks noGrp="1"/>
          </p:cNvSpPr>
          <p:nvPr>
            <p:ph type="dt" sz="half" idx="12"/>
          </p:nvPr>
        </p:nvSpPr>
        <p:spPr/>
        <p:txBody>
          <a:bodyPr/>
          <a:lstStyle/>
          <a:p>
            <a:fld id="{018E0820-AA05-4F6E-92BE-4AC7B90A3765}" type="datetime1">
              <a:rPr lang="en-GB" smtClean="0"/>
              <a:t>03/05/2022</a:t>
            </a:fld>
            <a:r>
              <a:rPr lang="en-GB" smtClean="0"/>
              <a:t>24/08/2021</a:t>
            </a:r>
            <a:endParaRPr lang="en-GB" dirty="0"/>
          </a:p>
        </p:txBody>
      </p:sp>
    </p:spTree>
    <p:extLst>
      <p:ext uri="{BB962C8B-B14F-4D97-AF65-F5344CB8AC3E}">
        <p14:creationId xmlns:p14="http://schemas.microsoft.com/office/powerpoint/2010/main" val="2771486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748" y="228627"/>
            <a:ext cx="11953328" cy="752101"/>
          </a:xfrm>
        </p:spPr>
        <p:txBody>
          <a:bodyPr/>
          <a:lstStyle/>
          <a:p>
            <a:r>
              <a:rPr lang="da-DK" sz="4400" dirty="0" err="1" smtClean="0"/>
              <a:t>Early</a:t>
            </a:r>
            <a:r>
              <a:rPr lang="da-DK" sz="4400" dirty="0" smtClean="0"/>
              <a:t> </a:t>
            </a:r>
            <a:r>
              <a:rPr lang="da-DK" sz="4400" dirty="0" err="1" smtClean="0"/>
              <a:t>life</a:t>
            </a:r>
            <a:r>
              <a:rPr lang="da-DK" sz="4400" dirty="0" smtClean="0"/>
              <a:t> EXPOSURES part </a:t>
            </a:r>
            <a:r>
              <a:rPr lang="da-DK" sz="4400" dirty="0" err="1" smtClean="0"/>
              <a:t>one</a:t>
            </a:r>
            <a:endParaRPr lang="da-DK" sz="4400" dirty="0"/>
          </a:p>
        </p:txBody>
      </p:sp>
      <p:sp>
        <p:nvSpPr>
          <p:cNvPr id="4" name="Pladsholder til dato 3"/>
          <p:cNvSpPr>
            <a:spLocks noGrp="1"/>
          </p:cNvSpPr>
          <p:nvPr>
            <p:ph type="dt" sz="half" idx="10"/>
          </p:nvPr>
        </p:nvSpPr>
        <p:spPr/>
        <p:txBody>
          <a:bodyPr/>
          <a:lstStyle/>
          <a:p>
            <a:fld id="{789A7FE0-F3D2-4313-A707-3ABB98C03C50}" type="datetime1">
              <a:rPr lang="en-GB" smtClean="0"/>
              <a:t>03/05/2022</a:t>
            </a:fld>
            <a:r>
              <a:rPr lang="en-GB" smtClean="0"/>
              <a:t>24/08/2021</a:t>
            </a:r>
            <a:endParaRPr lang="en-GB" dirty="0"/>
          </a:p>
        </p:txBody>
      </p:sp>
      <p:pic>
        <p:nvPicPr>
          <p:cNvPr id="9" name="Pladsholder til indhold 8"/>
          <p:cNvPicPr>
            <a:picLocks noGrp="1" noChangeAspect="1"/>
          </p:cNvPicPr>
          <p:nvPr>
            <p:ph idx="1"/>
          </p:nvPr>
        </p:nvPicPr>
        <p:blipFill>
          <a:blip r:embed="rId3"/>
          <a:stretch>
            <a:fillRect/>
          </a:stretch>
        </p:blipFill>
        <p:spPr>
          <a:xfrm>
            <a:off x="2154595" y="1716430"/>
            <a:ext cx="7882811" cy="3834716"/>
          </a:xfrm>
          <a:prstGeom prst="rect">
            <a:avLst/>
          </a:prstGeom>
        </p:spPr>
      </p:pic>
      <p:pic>
        <p:nvPicPr>
          <p:cNvPr id="3" name="Billede 2"/>
          <p:cNvPicPr>
            <a:picLocks noChangeAspect="1"/>
          </p:cNvPicPr>
          <p:nvPr/>
        </p:nvPicPr>
        <p:blipFill>
          <a:blip r:embed="rId4"/>
          <a:stretch>
            <a:fillRect/>
          </a:stretch>
        </p:blipFill>
        <p:spPr>
          <a:xfrm>
            <a:off x="1751643" y="2204864"/>
            <a:ext cx="335309" cy="164606"/>
          </a:xfrm>
          <a:prstGeom prst="rect">
            <a:avLst/>
          </a:prstGeom>
        </p:spPr>
      </p:pic>
      <p:pic>
        <p:nvPicPr>
          <p:cNvPr id="5" name="Billede 4"/>
          <p:cNvPicPr>
            <a:picLocks noChangeAspect="1"/>
          </p:cNvPicPr>
          <p:nvPr/>
        </p:nvPicPr>
        <p:blipFill>
          <a:blip r:embed="rId5"/>
          <a:stretch>
            <a:fillRect/>
          </a:stretch>
        </p:blipFill>
        <p:spPr>
          <a:xfrm>
            <a:off x="1751642" y="2924944"/>
            <a:ext cx="335309" cy="164606"/>
          </a:xfrm>
          <a:prstGeom prst="rect">
            <a:avLst/>
          </a:prstGeom>
        </p:spPr>
      </p:pic>
      <p:pic>
        <p:nvPicPr>
          <p:cNvPr id="6" name="Billede 5"/>
          <p:cNvPicPr>
            <a:picLocks noChangeAspect="1"/>
          </p:cNvPicPr>
          <p:nvPr/>
        </p:nvPicPr>
        <p:blipFill>
          <a:blip r:embed="rId5"/>
          <a:stretch>
            <a:fillRect/>
          </a:stretch>
        </p:blipFill>
        <p:spPr>
          <a:xfrm>
            <a:off x="1751641" y="3346697"/>
            <a:ext cx="335309" cy="164606"/>
          </a:xfrm>
          <a:prstGeom prst="rect">
            <a:avLst/>
          </a:prstGeom>
        </p:spPr>
      </p:pic>
      <p:pic>
        <p:nvPicPr>
          <p:cNvPr id="7" name="Billede 6"/>
          <p:cNvPicPr>
            <a:picLocks noChangeAspect="1"/>
          </p:cNvPicPr>
          <p:nvPr/>
        </p:nvPicPr>
        <p:blipFill>
          <a:blip r:embed="rId5"/>
          <a:stretch>
            <a:fillRect/>
          </a:stretch>
        </p:blipFill>
        <p:spPr>
          <a:xfrm>
            <a:off x="1751643" y="4486580"/>
            <a:ext cx="335309" cy="164606"/>
          </a:xfrm>
          <a:prstGeom prst="rect">
            <a:avLst/>
          </a:prstGeom>
        </p:spPr>
      </p:pic>
      <p:pic>
        <p:nvPicPr>
          <p:cNvPr id="8" name="Billede 7"/>
          <p:cNvPicPr>
            <a:picLocks noChangeAspect="1"/>
          </p:cNvPicPr>
          <p:nvPr/>
        </p:nvPicPr>
        <p:blipFill>
          <a:blip r:embed="rId5"/>
          <a:stretch>
            <a:fillRect/>
          </a:stretch>
        </p:blipFill>
        <p:spPr>
          <a:xfrm>
            <a:off x="1751640" y="4858330"/>
            <a:ext cx="335309" cy="164606"/>
          </a:xfrm>
          <a:prstGeom prst="rect">
            <a:avLst/>
          </a:prstGeom>
        </p:spPr>
      </p:pic>
    </p:spTree>
    <p:extLst>
      <p:ext uri="{BB962C8B-B14F-4D97-AF65-F5344CB8AC3E}">
        <p14:creationId xmlns:p14="http://schemas.microsoft.com/office/powerpoint/2010/main" val="3835001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idx="1"/>
          </p:nvPr>
        </p:nvPicPr>
        <p:blipFill>
          <a:blip r:embed="rId3"/>
          <a:stretch>
            <a:fillRect/>
          </a:stretch>
        </p:blipFill>
        <p:spPr>
          <a:xfrm>
            <a:off x="765820" y="2348880"/>
            <a:ext cx="10220325" cy="3710531"/>
          </a:xfrm>
          <a:prstGeom prst="rect">
            <a:avLst/>
          </a:prstGeom>
        </p:spPr>
      </p:pic>
      <p:sp>
        <p:nvSpPr>
          <p:cNvPr id="4" name="Pladsholder til dato 3"/>
          <p:cNvSpPr>
            <a:spLocks noGrp="1"/>
          </p:cNvSpPr>
          <p:nvPr>
            <p:ph type="dt" sz="half" idx="10"/>
          </p:nvPr>
        </p:nvSpPr>
        <p:spPr/>
        <p:txBody>
          <a:bodyPr/>
          <a:lstStyle/>
          <a:p>
            <a:fld id="{17CBEFA7-EB5B-4023-AE0B-824FE324D8AF}" type="datetime1">
              <a:rPr lang="en-GB" smtClean="0"/>
              <a:t>03/05/2022</a:t>
            </a:fld>
            <a:r>
              <a:rPr lang="en-GB" smtClean="0"/>
              <a:t>24/08/2021</a:t>
            </a:r>
            <a:endParaRPr lang="en-GB" dirty="0"/>
          </a:p>
        </p:txBody>
      </p:sp>
      <p:sp>
        <p:nvSpPr>
          <p:cNvPr id="6" name="Rektangel 5"/>
          <p:cNvSpPr/>
          <p:nvPr/>
        </p:nvSpPr>
        <p:spPr>
          <a:xfrm>
            <a:off x="3430116" y="1249305"/>
            <a:ext cx="6624736" cy="830997"/>
          </a:xfrm>
          <a:prstGeom prst="rect">
            <a:avLst/>
          </a:prstGeom>
        </p:spPr>
        <p:txBody>
          <a:bodyPr wrap="square">
            <a:spAutoFit/>
          </a:bodyPr>
          <a:lstStyle/>
          <a:p>
            <a:pPr>
              <a:lnSpc>
                <a:spcPct val="100000"/>
              </a:lnSpc>
            </a:pPr>
            <a:r>
              <a:rPr lang="en-US" sz="2400" dirty="0">
                <a:solidFill>
                  <a:schemeClr val="accent2">
                    <a:lumMod val="75000"/>
                  </a:schemeClr>
                </a:solidFill>
              </a:rPr>
              <a:t>Median </a:t>
            </a:r>
            <a:r>
              <a:rPr lang="en-US" sz="2400" dirty="0" smtClean="0">
                <a:solidFill>
                  <a:schemeClr val="accent2">
                    <a:lumMod val="75000"/>
                  </a:schemeClr>
                </a:solidFill>
              </a:rPr>
              <a:t>age: 22 </a:t>
            </a:r>
            <a:r>
              <a:rPr lang="en-US" sz="2400" dirty="0">
                <a:solidFill>
                  <a:schemeClr val="accent2">
                    <a:lumMod val="75000"/>
                  </a:schemeClr>
                </a:solidFill>
              </a:rPr>
              <a:t>years</a:t>
            </a:r>
          </a:p>
          <a:p>
            <a:pPr>
              <a:lnSpc>
                <a:spcPct val="100000"/>
              </a:lnSpc>
            </a:pPr>
            <a:r>
              <a:rPr lang="en-US" sz="2400" dirty="0">
                <a:solidFill>
                  <a:schemeClr val="accent2">
                    <a:lumMod val="75000"/>
                  </a:schemeClr>
                </a:solidFill>
              </a:rPr>
              <a:t>More </a:t>
            </a:r>
            <a:r>
              <a:rPr lang="en-US" sz="2000" dirty="0">
                <a:solidFill>
                  <a:schemeClr val="accent2">
                    <a:lumMod val="75000"/>
                  </a:schemeClr>
                </a:solidFill>
              </a:rPr>
              <a:t>than</a:t>
            </a:r>
            <a:r>
              <a:rPr lang="en-US" sz="2400" dirty="0">
                <a:solidFill>
                  <a:schemeClr val="accent2">
                    <a:lumMod val="75000"/>
                  </a:schemeClr>
                </a:solidFill>
              </a:rPr>
              <a:t> 90,000 young participants</a:t>
            </a:r>
          </a:p>
        </p:txBody>
      </p:sp>
      <p:sp>
        <p:nvSpPr>
          <p:cNvPr id="8" name="Titel 1"/>
          <p:cNvSpPr>
            <a:spLocks noGrp="1"/>
          </p:cNvSpPr>
          <p:nvPr>
            <p:ph type="title"/>
          </p:nvPr>
        </p:nvSpPr>
        <p:spPr>
          <a:xfrm>
            <a:off x="189756" y="228627"/>
            <a:ext cx="11872912" cy="752101"/>
          </a:xfrm>
        </p:spPr>
        <p:txBody>
          <a:bodyPr/>
          <a:lstStyle/>
          <a:p>
            <a:r>
              <a:rPr lang="da-DK" dirty="0" smtClean="0"/>
              <a:t>The </a:t>
            </a:r>
            <a:r>
              <a:rPr lang="da-DK" dirty="0" err="1" smtClean="0"/>
              <a:t>danish</a:t>
            </a:r>
            <a:r>
              <a:rPr lang="da-DK" dirty="0" smtClean="0"/>
              <a:t> national </a:t>
            </a:r>
            <a:r>
              <a:rPr lang="da-DK" dirty="0" err="1" smtClean="0"/>
              <a:t>birth</a:t>
            </a:r>
            <a:r>
              <a:rPr lang="da-DK" dirty="0" smtClean="0"/>
              <a:t> </a:t>
            </a:r>
            <a:r>
              <a:rPr lang="da-DK" dirty="0" err="1" smtClean="0"/>
              <a:t>cohort</a:t>
            </a:r>
            <a:r>
              <a:rPr lang="da-DK" dirty="0" smtClean="0"/>
              <a:t>, 2022</a:t>
            </a:r>
            <a:endParaRPr lang="da-DK" dirty="0"/>
          </a:p>
        </p:txBody>
      </p:sp>
    </p:spTree>
    <p:extLst>
      <p:ext uri="{BB962C8B-B14F-4D97-AF65-F5344CB8AC3E}">
        <p14:creationId xmlns:p14="http://schemas.microsoft.com/office/powerpoint/2010/main" val="136640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Early</a:t>
            </a:r>
            <a:r>
              <a:rPr lang="da-DK" dirty="0" smtClean="0"/>
              <a:t> </a:t>
            </a:r>
            <a:r>
              <a:rPr lang="da-DK" dirty="0" err="1" smtClean="0"/>
              <a:t>life</a:t>
            </a:r>
            <a:r>
              <a:rPr lang="da-DK" dirty="0" smtClean="0"/>
              <a:t> </a:t>
            </a:r>
            <a:r>
              <a:rPr lang="da-DK" dirty="0" err="1" smtClean="0"/>
              <a:t>exposures</a:t>
            </a:r>
            <a:r>
              <a:rPr lang="da-DK" dirty="0" smtClean="0"/>
              <a:t> Part </a:t>
            </a:r>
            <a:r>
              <a:rPr lang="da-DK" dirty="0" err="1" smtClean="0"/>
              <a:t>two</a:t>
            </a:r>
            <a:endParaRPr lang="da-DK" dirty="0"/>
          </a:p>
        </p:txBody>
      </p:sp>
      <p:sp>
        <p:nvSpPr>
          <p:cNvPr id="4" name="Pladsholder til dato 3"/>
          <p:cNvSpPr>
            <a:spLocks noGrp="1"/>
          </p:cNvSpPr>
          <p:nvPr>
            <p:ph type="dt" sz="half" idx="10"/>
          </p:nvPr>
        </p:nvSpPr>
        <p:spPr/>
        <p:txBody>
          <a:bodyPr/>
          <a:lstStyle/>
          <a:p>
            <a:fld id="{41521344-F95C-49A9-9C65-6BB4DF941FB1}" type="datetime1">
              <a:rPr lang="en-GB" smtClean="0"/>
              <a:t>03/05/2022</a:t>
            </a:fld>
            <a:r>
              <a:rPr lang="en-GB" smtClean="0"/>
              <a:t>24/08/2021</a:t>
            </a:r>
            <a:endParaRPr lang="en-GB" dirty="0"/>
          </a:p>
        </p:txBody>
      </p:sp>
      <p:pic>
        <p:nvPicPr>
          <p:cNvPr id="9" name="Pladsholder til indhold 8"/>
          <p:cNvPicPr>
            <a:picLocks noGrp="1" noChangeAspect="1"/>
          </p:cNvPicPr>
          <p:nvPr>
            <p:ph idx="1"/>
          </p:nvPr>
        </p:nvPicPr>
        <p:blipFill>
          <a:blip r:embed="rId3"/>
          <a:stretch>
            <a:fillRect/>
          </a:stretch>
        </p:blipFill>
        <p:spPr>
          <a:xfrm>
            <a:off x="2154595" y="1743864"/>
            <a:ext cx="7882811" cy="3779848"/>
          </a:xfrm>
          <a:prstGeom prst="rect">
            <a:avLst/>
          </a:prstGeom>
        </p:spPr>
      </p:pic>
      <p:cxnSp>
        <p:nvCxnSpPr>
          <p:cNvPr id="10" name="Lige pilforbindelse 9"/>
          <p:cNvCxnSpPr/>
          <p:nvPr/>
        </p:nvCxnSpPr>
        <p:spPr bwMode="auto">
          <a:xfrm>
            <a:off x="5950396" y="2565129"/>
            <a:ext cx="0" cy="231353"/>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11" name="Lige pilforbindelse 10"/>
          <p:cNvCxnSpPr/>
          <p:nvPr/>
        </p:nvCxnSpPr>
        <p:spPr bwMode="auto">
          <a:xfrm>
            <a:off x="5854411" y="2565129"/>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12" name="Lige pilforbindelse 11"/>
          <p:cNvCxnSpPr/>
          <p:nvPr/>
        </p:nvCxnSpPr>
        <p:spPr bwMode="auto">
          <a:xfrm>
            <a:off x="5950396" y="2217207"/>
            <a:ext cx="0" cy="231353"/>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13" name="Lige pilforbindelse 12"/>
          <p:cNvCxnSpPr/>
          <p:nvPr/>
        </p:nvCxnSpPr>
        <p:spPr bwMode="auto">
          <a:xfrm>
            <a:off x="5950396" y="2956694"/>
            <a:ext cx="0" cy="231353"/>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14" name="Lige pilforbindelse 13"/>
          <p:cNvCxnSpPr/>
          <p:nvPr/>
        </p:nvCxnSpPr>
        <p:spPr bwMode="auto">
          <a:xfrm>
            <a:off x="5854411" y="2956694"/>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15" name="Lige pilforbindelse 14"/>
          <p:cNvCxnSpPr/>
          <p:nvPr/>
        </p:nvCxnSpPr>
        <p:spPr bwMode="auto">
          <a:xfrm>
            <a:off x="5950397" y="3820565"/>
            <a:ext cx="253335" cy="0"/>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16" name="Lige pilforbindelse 15"/>
          <p:cNvCxnSpPr/>
          <p:nvPr/>
        </p:nvCxnSpPr>
        <p:spPr bwMode="auto">
          <a:xfrm flipH="1">
            <a:off x="5555046" y="4212175"/>
            <a:ext cx="287957" cy="0"/>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17" name="Lige pilforbindelse 16"/>
          <p:cNvCxnSpPr/>
          <p:nvPr/>
        </p:nvCxnSpPr>
        <p:spPr bwMode="auto">
          <a:xfrm>
            <a:off x="5955256" y="4492465"/>
            <a:ext cx="0" cy="231353"/>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18" name="Lige pilforbindelse 17"/>
          <p:cNvCxnSpPr/>
          <p:nvPr/>
        </p:nvCxnSpPr>
        <p:spPr bwMode="auto">
          <a:xfrm>
            <a:off x="5859271" y="4492465"/>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19" name="Lige pilforbindelse 18"/>
          <p:cNvCxnSpPr/>
          <p:nvPr/>
        </p:nvCxnSpPr>
        <p:spPr bwMode="auto">
          <a:xfrm>
            <a:off x="5950396" y="4876407"/>
            <a:ext cx="0" cy="231353"/>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20" name="Lige pilforbindelse 19"/>
          <p:cNvCxnSpPr/>
          <p:nvPr/>
        </p:nvCxnSpPr>
        <p:spPr bwMode="auto">
          <a:xfrm>
            <a:off x="5854411" y="4876407"/>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21" name="Lige pilforbindelse 20"/>
          <p:cNvCxnSpPr/>
          <p:nvPr/>
        </p:nvCxnSpPr>
        <p:spPr bwMode="auto">
          <a:xfrm flipH="1">
            <a:off x="5566454" y="2308397"/>
            <a:ext cx="287957" cy="0"/>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22" name="Lige pilforbindelse 21"/>
          <p:cNvCxnSpPr/>
          <p:nvPr/>
        </p:nvCxnSpPr>
        <p:spPr bwMode="auto">
          <a:xfrm>
            <a:off x="5843003" y="3704888"/>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23" name="Lige pilforbindelse 22"/>
          <p:cNvCxnSpPr/>
          <p:nvPr/>
        </p:nvCxnSpPr>
        <p:spPr bwMode="auto">
          <a:xfrm flipH="1">
            <a:off x="5571314" y="3460525"/>
            <a:ext cx="287957" cy="0"/>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24" name="Lige pilforbindelse 23"/>
          <p:cNvCxnSpPr/>
          <p:nvPr/>
        </p:nvCxnSpPr>
        <p:spPr bwMode="auto">
          <a:xfrm>
            <a:off x="5976129" y="3460525"/>
            <a:ext cx="253335" cy="0"/>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25" name="Lige pilforbindelse 24"/>
          <p:cNvCxnSpPr/>
          <p:nvPr/>
        </p:nvCxnSpPr>
        <p:spPr bwMode="auto">
          <a:xfrm>
            <a:off x="5976129" y="4217182"/>
            <a:ext cx="253335" cy="0"/>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cxnSp>
        <p:nvCxnSpPr>
          <p:cNvPr id="26" name="Lige pilforbindelse 25"/>
          <p:cNvCxnSpPr/>
          <p:nvPr/>
        </p:nvCxnSpPr>
        <p:spPr bwMode="auto">
          <a:xfrm>
            <a:off x="5868315" y="5260160"/>
            <a:ext cx="0" cy="231353"/>
          </a:xfrm>
          <a:prstGeom prst="straightConnector1">
            <a:avLst/>
          </a:prstGeom>
          <a:solidFill>
            <a:schemeClr val="accent2"/>
          </a:solidFill>
          <a:ln w="15875" cap="flat" cmpd="sng" algn="ctr">
            <a:solidFill>
              <a:schemeClr val="accent2"/>
            </a:solidFill>
            <a:prstDash val="solid"/>
            <a:round/>
            <a:headEnd type="none" w="med" len="med"/>
            <a:tailEnd type="triangle"/>
          </a:ln>
          <a:effectLst/>
        </p:spPr>
      </p:cxnSp>
      <p:cxnSp>
        <p:nvCxnSpPr>
          <p:cNvPr id="27" name="Lige pilforbindelse 26"/>
          <p:cNvCxnSpPr/>
          <p:nvPr/>
        </p:nvCxnSpPr>
        <p:spPr bwMode="auto">
          <a:xfrm>
            <a:off x="5976129" y="5404741"/>
            <a:ext cx="253335" cy="0"/>
          </a:xfrm>
          <a:prstGeom prst="straightConnector1">
            <a:avLst/>
          </a:prstGeom>
          <a:solidFill>
            <a:schemeClr val="accent2"/>
          </a:solidFill>
          <a:ln w="15875" cap="flat" cmpd="sng" algn="ctr">
            <a:solidFill>
              <a:srgbClr val="FF0000"/>
            </a:solidFill>
            <a:prstDash val="solid"/>
            <a:round/>
            <a:headEnd type="none" w="med" len="med"/>
            <a:tailEnd type="triangle"/>
          </a:ln>
          <a:effectLst/>
        </p:spPr>
      </p:cxnSp>
      <p:pic>
        <p:nvPicPr>
          <p:cNvPr id="3" name="Billede 2"/>
          <p:cNvPicPr>
            <a:picLocks noChangeAspect="1"/>
          </p:cNvPicPr>
          <p:nvPr/>
        </p:nvPicPr>
        <p:blipFill>
          <a:blip r:embed="rId4"/>
          <a:stretch>
            <a:fillRect/>
          </a:stretch>
        </p:blipFill>
        <p:spPr>
          <a:xfrm>
            <a:off x="1655248" y="2209390"/>
            <a:ext cx="403362" cy="198014"/>
          </a:xfrm>
          <a:prstGeom prst="rect">
            <a:avLst/>
          </a:prstGeom>
        </p:spPr>
      </p:pic>
      <p:pic>
        <p:nvPicPr>
          <p:cNvPr id="6" name="Billede 5"/>
          <p:cNvPicPr>
            <a:picLocks noChangeAspect="1"/>
          </p:cNvPicPr>
          <p:nvPr/>
        </p:nvPicPr>
        <p:blipFill>
          <a:blip r:embed="rId5"/>
          <a:stretch>
            <a:fillRect/>
          </a:stretch>
        </p:blipFill>
        <p:spPr>
          <a:xfrm>
            <a:off x="1662201" y="2565129"/>
            <a:ext cx="402371" cy="201185"/>
          </a:xfrm>
          <a:prstGeom prst="rect">
            <a:avLst/>
          </a:prstGeom>
        </p:spPr>
      </p:pic>
      <p:pic>
        <p:nvPicPr>
          <p:cNvPr id="7" name="Billede 6"/>
          <p:cNvPicPr>
            <a:picLocks noChangeAspect="1"/>
          </p:cNvPicPr>
          <p:nvPr/>
        </p:nvPicPr>
        <p:blipFill>
          <a:blip r:embed="rId5"/>
          <a:stretch>
            <a:fillRect/>
          </a:stretch>
        </p:blipFill>
        <p:spPr>
          <a:xfrm>
            <a:off x="1659555" y="2983756"/>
            <a:ext cx="402371" cy="201185"/>
          </a:xfrm>
          <a:prstGeom prst="rect">
            <a:avLst/>
          </a:prstGeom>
        </p:spPr>
      </p:pic>
      <p:pic>
        <p:nvPicPr>
          <p:cNvPr id="8" name="Billede 7"/>
          <p:cNvPicPr>
            <a:picLocks noChangeAspect="1"/>
          </p:cNvPicPr>
          <p:nvPr/>
        </p:nvPicPr>
        <p:blipFill>
          <a:blip r:embed="rId5"/>
          <a:stretch>
            <a:fillRect/>
          </a:stretch>
        </p:blipFill>
        <p:spPr>
          <a:xfrm>
            <a:off x="1643930" y="4492465"/>
            <a:ext cx="402371" cy="201185"/>
          </a:xfrm>
          <a:prstGeom prst="rect">
            <a:avLst/>
          </a:prstGeom>
        </p:spPr>
      </p:pic>
      <p:pic>
        <p:nvPicPr>
          <p:cNvPr id="28" name="Billede 27"/>
          <p:cNvPicPr>
            <a:picLocks noChangeAspect="1"/>
          </p:cNvPicPr>
          <p:nvPr/>
        </p:nvPicPr>
        <p:blipFill>
          <a:blip r:embed="rId5"/>
          <a:stretch>
            <a:fillRect/>
          </a:stretch>
        </p:blipFill>
        <p:spPr>
          <a:xfrm>
            <a:off x="1643930" y="4891490"/>
            <a:ext cx="402371" cy="201185"/>
          </a:xfrm>
          <a:prstGeom prst="rect">
            <a:avLst/>
          </a:prstGeom>
        </p:spPr>
      </p:pic>
    </p:spTree>
    <p:extLst>
      <p:ext uri="{BB962C8B-B14F-4D97-AF65-F5344CB8AC3E}">
        <p14:creationId xmlns:p14="http://schemas.microsoft.com/office/powerpoint/2010/main" val="1974945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MATERNAL AGE At </a:t>
            </a:r>
            <a:r>
              <a:rPr lang="da-DK" dirty="0" err="1" smtClean="0"/>
              <a:t>menarche</a:t>
            </a:r>
            <a:r>
              <a:rPr lang="da-DK" dirty="0" smtClean="0"/>
              <a:t> and PUBERTY</a:t>
            </a:r>
            <a:endParaRPr lang="da-DK" dirty="0"/>
          </a:p>
        </p:txBody>
      </p:sp>
      <p:sp>
        <p:nvSpPr>
          <p:cNvPr id="4" name="Pladsholder til dato 3"/>
          <p:cNvSpPr>
            <a:spLocks noGrp="1"/>
          </p:cNvSpPr>
          <p:nvPr>
            <p:ph type="dt" sz="half" idx="10"/>
          </p:nvPr>
        </p:nvSpPr>
        <p:spPr/>
        <p:txBody>
          <a:bodyPr/>
          <a:lstStyle/>
          <a:p>
            <a:fld id="{29692C1E-6C25-4DC1-8FFF-D5C293023ECE}" type="datetime1">
              <a:rPr lang="en-GB" smtClean="0"/>
              <a:t>03/05/2022</a:t>
            </a:fld>
            <a:r>
              <a:rPr lang="en-GB" smtClean="0"/>
              <a:t>24/08/2021</a:t>
            </a:r>
            <a:endParaRPr lang="en-GB" dirty="0"/>
          </a:p>
        </p:txBody>
      </p:sp>
      <p:pic>
        <p:nvPicPr>
          <p:cNvPr id="22" name="Pladsholder til indhold 8">
            <a:extLst>
              <a:ext uri="{FF2B5EF4-FFF2-40B4-BE49-F238E27FC236}">
                <a16:creationId xmlns:a16="http://schemas.microsoft.com/office/drawing/2014/main" id="{3350B998-2DD5-4902-B674-1AE7872C1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640" y="2322259"/>
            <a:ext cx="3994212" cy="2515963"/>
          </a:xfrm>
          <a:prstGeom prst="rect">
            <a:avLst/>
          </a:prstGeom>
        </p:spPr>
      </p:pic>
      <p:pic>
        <p:nvPicPr>
          <p:cNvPr id="23" name="Billede 22">
            <a:extLst>
              <a:ext uri="{FF2B5EF4-FFF2-40B4-BE49-F238E27FC236}">
                <a16:creationId xmlns:a16="http://schemas.microsoft.com/office/drawing/2014/main" id="{165B7E8C-83A6-47CC-AF57-6814F4959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5469" y="2322259"/>
            <a:ext cx="1440133" cy="1381749"/>
          </a:xfrm>
          <a:prstGeom prst="rect">
            <a:avLst/>
          </a:prstGeom>
        </p:spPr>
      </p:pic>
      <p:pic>
        <p:nvPicPr>
          <p:cNvPr id="24" name="Pladsholder til indhold 7">
            <a:extLst>
              <a:ext uri="{FF2B5EF4-FFF2-40B4-BE49-F238E27FC236}">
                <a16:creationId xmlns:a16="http://schemas.microsoft.com/office/drawing/2014/main" id="{84038369-1FF8-47F6-BF94-274C5C3E4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2" y="2277171"/>
            <a:ext cx="4680618" cy="2461947"/>
          </a:xfrm>
          <a:prstGeom prst="rect">
            <a:avLst/>
          </a:prstGeom>
        </p:spPr>
      </p:pic>
      <p:pic>
        <p:nvPicPr>
          <p:cNvPr id="25" name="Billede 24">
            <a:extLst>
              <a:ext uri="{FF2B5EF4-FFF2-40B4-BE49-F238E27FC236}">
                <a16:creationId xmlns:a16="http://schemas.microsoft.com/office/drawing/2014/main" id="{FA52F27B-A610-4E7E-9FD6-2F9C04A7B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739" y="2322259"/>
            <a:ext cx="1484831" cy="1353519"/>
          </a:xfrm>
          <a:prstGeom prst="rect">
            <a:avLst/>
          </a:prstGeom>
        </p:spPr>
      </p:pic>
      <p:sp>
        <p:nvSpPr>
          <p:cNvPr id="26" name="Tekstfelt 25">
            <a:extLst>
              <a:ext uri="{FF2B5EF4-FFF2-40B4-BE49-F238E27FC236}">
                <a16:creationId xmlns:a16="http://schemas.microsoft.com/office/drawing/2014/main" id="{1A70B310-9041-4979-A8C5-39140967EAA9}"/>
              </a:ext>
            </a:extLst>
          </p:cNvPr>
          <p:cNvSpPr txBox="1"/>
          <p:nvPr/>
        </p:nvSpPr>
        <p:spPr>
          <a:xfrm>
            <a:off x="1871043" y="1824896"/>
            <a:ext cx="3263513" cy="311817"/>
          </a:xfrm>
          <a:prstGeom prst="rect">
            <a:avLst/>
          </a:prstGeom>
          <a:noFill/>
        </p:spPr>
        <p:txBody>
          <a:bodyPr wrap="square" lIns="0" tIns="0" rIns="0" bIns="0" rtlCol="0">
            <a:spAutoFit/>
          </a:bodyPr>
          <a:lstStyle/>
          <a:p>
            <a:pPr>
              <a:lnSpc>
                <a:spcPct val="95000"/>
              </a:lnSpc>
            </a:pPr>
            <a:r>
              <a:rPr lang="da-DK" sz="2133" b="1" dirty="0">
                <a:solidFill>
                  <a:schemeClr val="bg2"/>
                </a:solidFill>
                <a:latin typeface="+mn-lt"/>
              </a:rPr>
              <a:t>Sons</a:t>
            </a:r>
          </a:p>
        </p:txBody>
      </p:sp>
      <p:sp>
        <p:nvSpPr>
          <p:cNvPr id="27" name="Tekstfelt 26">
            <a:extLst>
              <a:ext uri="{FF2B5EF4-FFF2-40B4-BE49-F238E27FC236}">
                <a16:creationId xmlns:a16="http://schemas.microsoft.com/office/drawing/2014/main" id="{12AA2C55-EE2F-488B-80AD-2460170CA09B}"/>
              </a:ext>
            </a:extLst>
          </p:cNvPr>
          <p:cNvSpPr txBox="1"/>
          <p:nvPr/>
        </p:nvSpPr>
        <p:spPr>
          <a:xfrm>
            <a:off x="6574340" y="1824896"/>
            <a:ext cx="3263513" cy="311817"/>
          </a:xfrm>
          <a:prstGeom prst="rect">
            <a:avLst/>
          </a:prstGeom>
          <a:noFill/>
        </p:spPr>
        <p:txBody>
          <a:bodyPr wrap="square" lIns="0" tIns="0" rIns="0" bIns="0" rtlCol="0">
            <a:spAutoFit/>
          </a:bodyPr>
          <a:lstStyle/>
          <a:p>
            <a:pPr>
              <a:lnSpc>
                <a:spcPct val="95000"/>
              </a:lnSpc>
            </a:pPr>
            <a:r>
              <a:rPr lang="da-DK" sz="2133" b="1" dirty="0" err="1">
                <a:solidFill>
                  <a:schemeClr val="bg2"/>
                </a:solidFill>
                <a:latin typeface="+mn-lt"/>
              </a:rPr>
              <a:t>Daughters</a:t>
            </a:r>
            <a:endParaRPr lang="da-DK" sz="2133" b="1" dirty="0">
              <a:solidFill>
                <a:schemeClr val="bg2"/>
              </a:solidFill>
              <a:latin typeface="+mn-lt"/>
            </a:endParaRPr>
          </a:p>
        </p:txBody>
      </p:sp>
    </p:spTree>
    <p:extLst>
      <p:ext uri="{BB962C8B-B14F-4D97-AF65-F5344CB8AC3E}">
        <p14:creationId xmlns:p14="http://schemas.microsoft.com/office/powerpoint/2010/main" val="539514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p:txBody>
          <a:bodyPr/>
          <a:lstStyle/>
          <a:p>
            <a:pPr marL="342900" indent="-342900" eaLnBrk="1" hangingPunct="1">
              <a:buClr>
                <a:srgbClr val="002060"/>
              </a:buClr>
              <a:buFont typeface="Wingdings" panose="05000000000000000000" pitchFamily="2" charset="2"/>
              <a:buChar char="§"/>
            </a:pPr>
            <a:r>
              <a:rPr lang="da-DK" dirty="0">
                <a:solidFill>
                  <a:schemeClr val="bg2"/>
                </a:solidFill>
              </a:rPr>
              <a:t>Large </a:t>
            </a:r>
            <a:r>
              <a:rPr lang="da-DK" dirty="0" err="1">
                <a:solidFill>
                  <a:schemeClr val="bg2"/>
                </a:solidFill>
              </a:rPr>
              <a:t>study</a:t>
            </a:r>
            <a:r>
              <a:rPr lang="da-DK" dirty="0">
                <a:solidFill>
                  <a:schemeClr val="bg2"/>
                </a:solidFill>
              </a:rPr>
              <a:t> </a:t>
            </a:r>
            <a:r>
              <a:rPr lang="da-DK" dirty="0" err="1">
                <a:solidFill>
                  <a:schemeClr val="bg2"/>
                </a:solidFill>
              </a:rPr>
              <a:t>size</a:t>
            </a:r>
            <a:r>
              <a:rPr lang="da-DK" dirty="0">
                <a:solidFill>
                  <a:schemeClr val="bg2"/>
                </a:solidFill>
              </a:rPr>
              <a:t> (~16,000</a:t>
            </a:r>
            <a:r>
              <a:rPr lang="da-DK" dirty="0" smtClean="0">
                <a:solidFill>
                  <a:schemeClr val="bg2"/>
                </a:solidFill>
              </a:rPr>
              <a:t>)</a:t>
            </a:r>
          </a:p>
          <a:p>
            <a:pPr marL="342900" indent="-342900" eaLnBrk="1" hangingPunct="1">
              <a:buClr>
                <a:srgbClr val="002060"/>
              </a:buClr>
              <a:buFont typeface="Wingdings" panose="05000000000000000000" pitchFamily="2" charset="2"/>
              <a:buChar char="§"/>
            </a:pPr>
            <a:r>
              <a:rPr lang="da-DK" dirty="0" smtClean="0">
                <a:solidFill>
                  <a:schemeClr val="bg2"/>
                </a:solidFill>
              </a:rPr>
              <a:t>High </a:t>
            </a:r>
            <a:r>
              <a:rPr lang="da-DK" dirty="0">
                <a:solidFill>
                  <a:schemeClr val="bg2"/>
                </a:solidFill>
              </a:rPr>
              <a:t>participation rate (70</a:t>
            </a:r>
            <a:r>
              <a:rPr lang="da-DK" dirty="0" smtClean="0">
                <a:solidFill>
                  <a:schemeClr val="bg2"/>
                </a:solidFill>
              </a:rPr>
              <a:t>%)</a:t>
            </a:r>
          </a:p>
          <a:p>
            <a:pPr marL="342900" indent="-342900" eaLnBrk="1" hangingPunct="1">
              <a:buClr>
                <a:srgbClr val="002060"/>
              </a:buClr>
              <a:buFont typeface="Wingdings" panose="05000000000000000000" pitchFamily="2" charset="2"/>
              <a:buChar char="§"/>
            </a:pPr>
            <a:r>
              <a:rPr lang="da-DK" dirty="0" err="1" smtClean="0">
                <a:solidFill>
                  <a:schemeClr val="bg2"/>
                </a:solidFill>
              </a:rPr>
              <a:t>Longitudinal</a:t>
            </a:r>
            <a:r>
              <a:rPr lang="da-DK" dirty="0" smtClean="0">
                <a:solidFill>
                  <a:schemeClr val="bg2"/>
                </a:solidFill>
              </a:rPr>
              <a:t> </a:t>
            </a:r>
            <a:r>
              <a:rPr lang="da-DK" dirty="0" err="1">
                <a:solidFill>
                  <a:schemeClr val="bg2"/>
                </a:solidFill>
              </a:rPr>
              <a:t>collection</a:t>
            </a:r>
            <a:r>
              <a:rPr lang="da-DK" dirty="0">
                <a:solidFill>
                  <a:schemeClr val="bg2"/>
                </a:solidFill>
              </a:rPr>
              <a:t> of multiple </a:t>
            </a:r>
            <a:r>
              <a:rPr lang="da-DK" dirty="0" err="1">
                <a:solidFill>
                  <a:schemeClr val="bg2"/>
                </a:solidFill>
              </a:rPr>
              <a:t>pubertal</a:t>
            </a:r>
            <a:r>
              <a:rPr lang="da-DK" dirty="0">
                <a:solidFill>
                  <a:schemeClr val="bg2"/>
                </a:solidFill>
              </a:rPr>
              <a:t> milestones (~ 95,000 </a:t>
            </a:r>
            <a:r>
              <a:rPr lang="da-DK" dirty="0" err="1">
                <a:solidFill>
                  <a:schemeClr val="bg2"/>
                </a:solidFill>
              </a:rPr>
              <a:t>puberty</a:t>
            </a:r>
            <a:r>
              <a:rPr lang="da-DK" dirty="0">
                <a:solidFill>
                  <a:schemeClr val="bg2"/>
                </a:solidFill>
              </a:rPr>
              <a:t> </a:t>
            </a:r>
            <a:r>
              <a:rPr lang="da-DK" dirty="0" err="1" smtClean="0">
                <a:solidFill>
                  <a:schemeClr val="bg2"/>
                </a:solidFill>
              </a:rPr>
              <a:t>questionnaires</a:t>
            </a:r>
            <a:r>
              <a:rPr lang="da-DK" dirty="0" smtClean="0">
                <a:solidFill>
                  <a:schemeClr val="bg2"/>
                </a:solidFill>
              </a:rPr>
              <a:t>)</a:t>
            </a:r>
          </a:p>
          <a:p>
            <a:pPr marL="342900" indent="-342900" eaLnBrk="1" hangingPunct="1">
              <a:buClr>
                <a:srgbClr val="002060"/>
              </a:buClr>
              <a:buFont typeface="Wingdings" panose="05000000000000000000" pitchFamily="2" charset="2"/>
              <a:buChar char="§"/>
            </a:pPr>
            <a:r>
              <a:rPr lang="en-US" dirty="0" smtClean="0">
                <a:solidFill>
                  <a:schemeClr val="bg2"/>
                </a:solidFill>
              </a:rPr>
              <a:t>Detailed information on </a:t>
            </a:r>
            <a:r>
              <a:rPr lang="en-US" dirty="0">
                <a:solidFill>
                  <a:schemeClr val="bg2"/>
                </a:solidFill>
              </a:rPr>
              <a:t>exposures and potential </a:t>
            </a:r>
            <a:r>
              <a:rPr lang="en-US" dirty="0" smtClean="0">
                <a:solidFill>
                  <a:schemeClr val="bg2"/>
                </a:solidFill>
              </a:rPr>
              <a:t>confounders</a:t>
            </a:r>
          </a:p>
          <a:p>
            <a:pPr marL="342900" indent="-342900" eaLnBrk="1" hangingPunct="1">
              <a:buClr>
                <a:srgbClr val="002060"/>
              </a:buClr>
              <a:buFont typeface="Wingdings" panose="05000000000000000000" pitchFamily="2" charset="2"/>
              <a:buChar char="§"/>
            </a:pPr>
            <a:r>
              <a:rPr lang="en-US" dirty="0" smtClean="0">
                <a:solidFill>
                  <a:schemeClr val="bg2"/>
                </a:solidFill>
              </a:rPr>
              <a:t>Possibility to link to the Danish registries by the unique personal identifier given at birth</a:t>
            </a:r>
            <a:endParaRPr lang="en-US" dirty="0">
              <a:solidFill>
                <a:schemeClr val="bg2"/>
              </a:solidFill>
            </a:endParaRPr>
          </a:p>
          <a:p>
            <a:pPr eaLnBrk="1" hangingPunct="1">
              <a:buClr>
                <a:srgbClr val="002060"/>
              </a:buClr>
            </a:pPr>
            <a:endParaRPr lang="da-DK" dirty="0">
              <a:solidFill>
                <a:schemeClr val="bg2"/>
              </a:solidFill>
            </a:endParaRPr>
          </a:p>
        </p:txBody>
      </p:sp>
      <p:sp>
        <p:nvSpPr>
          <p:cNvPr id="2" name="Titel 1"/>
          <p:cNvSpPr>
            <a:spLocks noGrp="1"/>
          </p:cNvSpPr>
          <p:nvPr>
            <p:ph type="title"/>
          </p:nvPr>
        </p:nvSpPr>
        <p:spPr/>
        <p:txBody>
          <a:bodyPr/>
          <a:lstStyle/>
          <a:p>
            <a:r>
              <a:rPr lang="da-DK" dirty="0" smtClean="0"/>
              <a:t>STRENGHTS OF THE PUBERTY COHORT</a:t>
            </a:r>
            <a:endParaRPr lang="da-DK" dirty="0"/>
          </a:p>
        </p:txBody>
      </p:sp>
    </p:spTree>
    <p:extLst>
      <p:ext uri="{BB962C8B-B14F-4D97-AF65-F5344CB8AC3E}">
        <p14:creationId xmlns:p14="http://schemas.microsoft.com/office/powerpoint/2010/main" val="853671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Girls: Age at </a:t>
            </a:r>
            <a:r>
              <a:rPr lang="da-DK" dirty="0" err="1" smtClean="0"/>
              <a:t>onset</a:t>
            </a:r>
            <a:r>
              <a:rPr lang="da-DK" dirty="0" smtClean="0"/>
              <a:t> of </a:t>
            </a:r>
            <a:r>
              <a:rPr lang="da-DK" dirty="0" err="1" smtClean="0"/>
              <a:t>puberty</a:t>
            </a:r>
            <a:r>
              <a:rPr lang="da-DK" dirty="0" smtClean="0"/>
              <a:t> (B2)</a:t>
            </a:r>
            <a:endParaRPr lang="da-DK" dirty="0"/>
          </a:p>
        </p:txBody>
      </p:sp>
      <p:sp>
        <p:nvSpPr>
          <p:cNvPr id="4" name="Pladsholder til dato 3"/>
          <p:cNvSpPr>
            <a:spLocks noGrp="1"/>
          </p:cNvSpPr>
          <p:nvPr>
            <p:ph type="dt" sz="half" idx="10"/>
          </p:nvPr>
        </p:nvSpPr>
        <p:spPr/>
        <p:txBody>
          <a:bodyPr/>
          <a:lstStyle/>
          <a:p>
            <a:fld id="{0BE06B89-8032-4156-BB2E-8F03ED415502}" type="datetime1">
              <a:rPr lang="en-GB" smtClean="0"/>
              <a:t>03/05/2022</a:t>
            </a:fld>
            <a:r>
              <a:rPr lang="en-GB" smtClean="0"/>
              <a:t>24/08/2021</a:t>
            </a:r>
            <a:endParaRPr lang="en-GB" dirty="0"/>
          </a:p>
        </p:txBody>
      </p:sp>
      <p:graphicFrame>
        <p:nvGraphicFramePr>
          <p:cNvPr id="5" name="Diagram 4"/>
          <p:cNvGraphicFramePr>
            <a:graphicFrameLocks/>
          </p:cNvGraphicFramePr>
          <p:nvPr>
            <p:extLst/>
          </p:nvPr>
        </p:nvGraphicFramePr>
        <p:xfrm>
          <a:off x="1167906" y="1575622"/>
          <a:ext cx="9241475" cy="3910778"/>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felt 5"/>
          <p:cNvSpPr txBox="1"/>
          <p:nvPr/>
        </p:nvSpPr>
        <p:spPr>
          <a:xfrm>
            <a:off x="8405492" y="4999761"/>
            <a:ext cx="1254544" cy="146194"/>
          </a:xfrm>
          <a:prstGeom prst="rect">
            <a:avLst/>
          </a:prstGeom>
          <a:noFill/>
        </p:spPr>
        <p:txBody>
          <a:bodyPr wrap="square" lIns="0" tIns="0" rIns="0" bIns="0" rtlCol="0">
            <a:spAutoFit/>
          </a:bodyPr>
          <a:lstStyle/>
          <a:p>
            <a:pPr>
              <a:lnSpc>
                <a:spcPct val="95000"/>
              </a:lnSpc>
            </a:pPr>
            <a:r>
              <a:rPr lang="da-DK" sz="1000" dirty="0">
                <a:solidFill>
                  <a:schemeClr val="tx2">
                    <a:lumMod val="75000"/>
                  </a:schemeClr>
                </a:solidFill>
                <a:latin typeface="Arial" panose="020B0604020202020204" pitchFamily="34" charset="0"/>
                <a:cs typeface="Arial" panose="020B0604020202020204" pitchFamily="34" charset="0"/>
              </a:rPr>
              <a:t>Year</a:t>
            </a:r>
          </a:p>
        </p:txBody>
      </p:sp>
      <p:sp>
        <p:nvSpPr>
          <p:cNvPr id="7" name="Tekstfelt 1"/>
          <p:cNvSpPr txBox="1"/>
          <p:nvPr/>
        </p:nvSpPr>
        <p:spPr>
          <a:xfrm>
            <a:off x="1916884" y="1876241"/>
            <a:ext cx="1428228" cy="526298"/>
          </a:xfrm>
          <a:prstGeom prst="rect">
            <a:avLst/>
          </a:prstGeom>
          <a:noFill/>
          <a:ln>
            <a:noFill/>
          </a:ln>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5000"/>
              </a:lnSpc>
            </a:pPr>
            <a:r>
              <a:rPr lang="en-US" sz="1200" dirty="0" smtClean="0">
                <a:solidFill>
                  <a:srgbClr val="00B050"/>
                </a:solidFill>
              </a:rPr>
              <a:t> </a:t>
            </a:r>
            <a:r>
              <a:rPr lang="en-US" sz="1200" dirty="0" smtClean="0">
                <a:solidFill>
                  <a:srgbClr val="00B050"/>
                </a:solidFill>
                <a:latin typeface="Arial" panose="020B0604020202020204" pitchFamily="34" charset="0"/>
                <a:cs typeface="Arial" panose="020B0604020202020204" pitchFamily="34" charset="0"/>
              </a:rPr>
              <a:t>The Netherlands</a:t>
            </a:r>
          </a:p>
          <a:p>
            <a:pPr>
              <a:lnSpc>
                <a:spcPct val="95000"/>
              </a:lnSpc>
            </a:pPr>
            <a:r>
              <a:rPr lang="en-US" sz="1200" dirty="0" smtClean="0">
                <a:solidFill>
                  <a:srgbClr val="00B050"/>
                </a:solidFill>
                <a:latin typeface="Arial" panose="020B0604020202020204" pitchFamily="34" charset="0"/>
                <a:cs typeface="Arial" panose="020B0604020202020204" pitchFamily="34" charset="0"/>
              </a:rPr>
              <a:t> </a:t>
            </a:r>
            <a:r>
              <a:rPr lang="en-US" sz="1200" dirty="0" smtClean="0">
                <a:solidFill>
                  <a:srgbClr val="0070C0"/>
                </a:solidFill>
                <a:latin typeface="Arial" panose="020B0604020202020204" pitchFamily="34" charset="0"/>
                <a:cs typeface="Arial" panose="020B0604020202020204" pitchFamily="34" charset="0"/>
              </a:rPr>
              <a:t>Sweden   </a:t>
            </a:r>
          </a:p>
          <a:p>
            <a:pPr>
              <a:lnSpc>
                <a:spcPct val="95000"/>
              </a:lnSpc>
            </a:pPr>
            <a:r>
              <a:rPr lang="en-US" sz="1200" dirty="0" smtClean="0">
                <a:solidFill>
                  <a:srgbClr val="0070C0"/>
                </a:solidFill>
                <a:latin typeface="Arial" panose="020B0604020202020204" pitchFamily="34" charset="0"/>
                <a:cs typeface="Arial" panose="020B0604020202020204" pitchFamily="34" charset="0"/>
              </a:rPr>
              <a:t> </a:t>
            </a:r>
            <a:r>
              <a:rPr lang="en-US" sz="1200" dirty="0" smtClean="0">
                <a:solidFill>
                  <a:srgbClr val="FF0000"/>
                </a:solidFill>
                <a:latin typeface="Arial" panose="020B0604020202020204" pitchFamily="34" charset="0"/>
                <a:cs typeface="Arial" panose="020B0604020202020204" pitchFamily="34" charset="0"/>
              </a:rPr>
              <a:t>Denmark </a:t>
            </a:r>
            <a:endParaRPr lang="en-US" sz="1200" dirty="0">
              <a:solidFill>
                <a:srgbClr val="00B050"/>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ED36BD19-4B77-0942-A50B-4A1CDA6C08D7}"/>
              </a:ext>
            </a:extLst>
          </p:cNvPr>
          <p:cNvSpPr txBox="1"/>
          <p:nvPr/>
        </p:nvSpPr>
        <p:spPr>
          <a:xfrm>
            <a:off x="907189" y="1876241"/>
            <a:ext cx="369332" cy="3034058"/>
          </a:xfrm>
          <a:prstGeom prst="rect">
            <a:avLst/>
          </a:prstGeom>
          <a:noFill/>
        </p:spPr>
        <p:txBody>
          <a:bodyPr vert="vert270" wrap="square" rtlCol="0">
            <a:spAutoFit/>
          </a:bodyPr>
          <a:lstStyle/>
          <a:p>
            <a:r>
              <a:rPr lang="en-US" sz="1200" i="1" dirty="0" smtClean="0">
                <a:latin typeface="Arial" panose="020B0604020202020204" pitchFamily="34" charset="0"/>
                <a:cs typeface="Arial" panose="020B0604020202020204" pitchFamily="34" charset="0"/>
              </a:rPr>
              <a:t>Age at onset of breast development (TB2)</a:t>
            </a:r>
            <a:endParaRPr lang="en-US" sz="1200" i="1"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0AAFC28E-4142-954A-BB3F-627C601AD5E8}"/>
              </a:ext>
            </a:extLst>
          </p:cNvPr>
          <p:cNvSpPr txBox="1"/>
          <p:nvPr/>
        </p:nvSpPr>
        <p:spPr>
          <a:xfrm>
            <a:off x="1664528" y="5486400"/>
            <a:ext cx="4874817" cy="146194"/>
          </a:xfrm>
          <a:prstGeom prst="rect">
            <a:avLst/>
          </a:prstGeom>
          <a:noFill/>
        </p:spPr>
        <p:txBody>
          <a:bodyPr wrap="square" lIns="0" tIns="0" rIns="0" bIns="0" rtlCol="0">
            <a:spAutoFit/>
          </a:bodyPr>
          <a:lstStyle/>
          <a:p>
            <a:pPr>
              <a:lnSpc>
                <a:spcPct val="95000"/>
              </a:lnSpc>
            </a:pPr>
            <a:r>
              <a:rPr lang="da-DK" sz="1000" i="1" dirty="0" err="1">
                <a:solidFill>
                  <a:schemeClr val="tx2">
                    <a:lumMod val="75000"/>
                  </a:schemeClr>
                </a:solidFill>
                <a:latin typeface="Arial" panose="020B0604020202020204" pitchFamily="34" charset="0"/>
                <a:cs typeface="Arial" panose="020B0604020202020204" pitchFamily="34" charset="0"/>
              </a:rPr>
              <a:t>Reproduction</a:t>
            </a:r>
            <a:r>
              <a:rPr lang="da-DK" sz="1000" i="1" dirty="0">
                <a:solidFill>
                  <a:schemeClr val="tx2">
                    <a:lumMod val="75000"/>
                  </a:schemeClr>
                </a:solidFill>
                <a:latin typeface="Arial" panose="020B0604020202020204" pitchFamily="34" charset="0"/>
                <a:cs typeface="Arial" panose="020B0604020202020204" pitchFamily="34" charset="0"/>
              </a:rPr>
              <a:t> </a:t>
            </a:r>
            <a:r>
              <a:rPr lang="da-DK" sz="1000" i="1" dirty="0" err="1">
                <a:solidFill>
                  <a:schemeClr val="tx2">
                    <a:lumMod val="75000"/>
                  </a:schemeClr>
                </a:solidFill>
                <a:latin typeface="Arial" panose="020B0604020202020204" pitchFamily="34" charset="0"/>
                <a:cs typeface="Arial" panose="020B0604020202020204" pitchFamily="34" charset="0"/>
              </a:rPr>
              <a:t>after</a:t>
            </a:r>
            <a:r>
              <a:rPr lang="da-DK" sz="1000" i="1" dirty="0">
                <a:solidFill>
                  <a:schemeClr val="tx2">
                    <a:lumMod val="75000"/>
                  </a:schemeClr>
                </a:solidFill>
                <a:latin typeface="Arial" panose="020B0604020202020204" pitchFamily="34" charset="0"/>
                <a:cs typeface="Arial" panose="020B0604020202020204" pitchFamily="34" charset="0"/>
              </a:rPr>
              <a:t> Juul et al</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2006, Aksglæde et al</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2009 and Brix et al</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2224881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Data </a:t>
            </a:r>
            <a:r>
              <a:rPr lang="da-DK" dirty="0" err="1" smtClean="0"/>
              <a:t>structure</a:t>
            </a:r>
            <a:endParaRPr lang="da-DK" dirty="0"/>
          </a:p>
        </p:txBody>
      </p:sp>
      <p:sp>
        <p:nvSpPr>
          <p:cNvPr id="3" name="Pladsholder til indhold 2"/>
          <p:cNvSpPr>
            <a:spLocks noGrp="1"/>
          </p:cNvSpPr>
          <p:nvPr>
            <p:ph idx="1"/>
          </p:nvPr>
        </p:nvSpPr>
        <p:spPr>
          <a:xfrm>
            <a:off x="1153538" y="1392767"/>
            <a:ext cx="10220325" cy="4521366"/>
          </a:xfrm>
        </p:spPr>
        <p:txBody>
          <a:bodyPr/>
          <a:lstStyle/>
          <a:p>
            <a:r>
              <a:rPr lang="da-DK" dirty="0" smtClean="0"/>
              <a:t>Had </a:t>
            </a:r>
            <a:r>
              <a:rPr lang="da-DK" dirty="0" err="1" smtClean="0"/>
              <a:t>Tanner</a:t>
            </a:r>
            <a:r>
              <a:rPr lang="da-DK" dirty="0" smtClean="0"/>
              <a:t> </a:t>
            </a:r>
            <a:r>
              <a:rPr lang="da-DK" dirty="0" err="1" smtClean="0"/>
              <a:t>Breast</a:t>
            </a:r>
            <a:r>
              <a:rPr lang="da-DK" dirty="0" smtClean="0"/>
              <a:t> stage 3 </a:t>
            </a:r>
            <a:r>
              <a:rPr lang="da-DK" dirty="0" err="1" smtClean="0"/>
              <a:t>been</a:t>
            </a:r>
            <a:r>
              <a:rPr lang="da-DK" dirty="0" smtClean="0"/>
              <a:t> </a:t>
            </a:r>
            <a:r>
              <a:rPr lang="da-DK" dirty="0" err="1" smtClean="0"/>
              <a:t>achieved</a:t>
            </a:r>
            <a:r>
              <a:rPr lang="da-DK" dirty="0" smtClean="0"/>
              <a:t>?</a:t>
            </a:r>
            <a:endParaRPr lang="da-DK" dirty="0"/>
          </a:p>
        </p:txBody>
      </p:sp>
      <p:sp>
        <p:nvSpPr>
          <p:cNvPr id="4" name="Pladsholder til dato 3"/>
          <p:cNvSpPr>
            <a:spLocks noGrp="1"/>
          </p:cNvSpPr>
          <p:nvPr>
            <p:ph type="dt" sz="half" idx="10"/>
          </p:nvPr>
        </p:nvSpPr>
        <p:spPr/>
        <p:txBody>
          <a:bodyPr/>
          <a:lstStyle/>
          <a:p>
            <a:fld id="{536577BE-CC6B-47DC-983C-22218AC4A517}" type="datetime1">
              <a:rPr lang="en-GB" smtClean="0"/>
              <a:t>03/05/2022</a:t>
            </a:fld>
            <a:r>
              <a:rPr lang="en-GB" smtClean="0"/>
              <a:t>24/08/2021</a:t>
            </a:r>
            <a:endParaRPr lang="en-GB" dirty="0"/>
          </a:p>
        </p:txBody>
      </p:sp>
      <p:sp>
        <p:nvSpPr>
          <p:cNvPr id="16" name="Tekstfelt 15"/>
          <p:cNvSpPr txBox="1"/>
          <p:nvPr/>
        </p:nvSpPr>
        <p:spPr>
          <a:xfrm>
            <a:off x="4428617" y="3159510"/>
            <a:ext cx="649056" cy="307777"/>
          </a:xfrm>
          <a:prstGeom prst="rect">
            <a:avLst/>
          </a:prstGeom>
          <a:noFill/>
        </p:spPr>
        <p:txBody>
          <a:bodyPr wrap="square" rtlCol="0">
            <a:spAutoFit/>
          </a:bodyPr>
          <a:lstStyle/>
          <a:p>
            <a:r>
              <a:rPr lang="en-US" sz="1400" dirty="0" smtClean="0">
                <a:solidFill>
                  <a:srgbClr val="00B050"/>
                </a:solidFill>
              </a:rPr>
              <a:t>-</a:t>
            </a:r>
            <a:endParaRPr lang="en-US" sz="1400" dirty="0">
              <a:solidFill>
                <a:srgbClr val="00B050"/>
              </a:solidFill>
            </a:endParaRPr>
          </a:p>
        </p:txBody>
      </p:sp>
      <p:sp>
        <p:nvSpPr>
          <p:cNvPr id="17" name="Tekstfelt 16"/>
          <p:cNvSpPr txBox="1"/>
          <p:nvPr/>
        </p:nvSpPr>
        <p:spPr>
          <a:xfrm>
            <a:off x="5671823" y="3159509"/>
            <a:ext cx="649056" cy="307777"/>
          </a:xfrm>
          <a:prstGeom prst="rect">
            <a:avLst/>
          </a:prstGeom>
          <a:noFill/>
        </p:spPr>
        <p:txBody>
          <a:bodyPr wrap="square" rtlCol="0">
            <a:spAutoFit/>
          </a:bodyPr>
          <a:lstStyle/>
          <a:p>
            <a:r>
              <a:rPr lang="en-US" sz="1400" dirty="0" smtClean="0">
                <a:solidFill>
                  <a:srgbClr val="00B050"/>
                </a:solidFill>
              </a:rPr>
              <a:t>-</a:t>
            </a:r>
            <a:endParaRPr lang="en-US" sz="1400" dirty="0">
              <a:solidFill>
                <a:srgbClr val="00B050"/>
              </a:solidFill>
            </a:endParaRPr>
          </a:p>
        </p:txBody>
      </p:sp>
      <p:graphicFrame>
        <p:nvGraphicFramePr>
          <p:cNvPr id="30" name="Tabel 29"/>
          <p:cNvGraphicFramePr>
            <a:graphicFrameLocks noGrp="1"/>
          </p:cNvGraphicFramePr>
          <p:nvPr>
            <p:extLst/>
          </p:nvPr>
        </p:nvGraphicFramePr>
        <p:xfrm>
          <a:off x="1140010" y="3365774"/>
          <a:ext cx="10078494" cy="1419031"/>
        </p:xfrm>
        <a:graphic>
          <a:graphicData uri="http://schemas.openxmlformats.org/drawingml/2006/table">
            <a:tbl>
              <a:tblPr firstRow="1" firstCol="1" bandRow="1"/>
              <a:tblGrid>
                <a:gridCol w="1679073">
                  <a:extLst>
                    <a:ext uri="{9D8B030D-6E8A-4147-A177-3AD203B41FA5}">
                      <a16:colId xmlns:a16="http://schemas.microsoft.com/office/drawing/2014/main" val="20000"/>
                    </a:ext>
                  </a:extLst>
                </a:gridCol>
                <a:gridCol w="2337423">
                  <a:extLst>
                    <a:ext uri="{9D8B030D-6E8A-4147-A177-3AD203B41FA5}">
                      <a16:colId xmlns:a16="http://schemas.microsoft.com/office/drawing/2014/main" val="20001"/>
                    </a:ext>
                  </a:extLst>
                </a:gridCol>
                <a:gridCol w="2062525">
                  <a:extLst>
                    <a:ext uri="{9D8B030D-6E8A-4147-A177-3AD203B41FA5}">
                      <a16:colId xmlns:a16="http://schemas.microsoft.com/office/drawing/2014/main" val="20002"/>
                    </a:ext>
                  </a:extLst>
                </a:gridCol>
                <a:gridCol w="1791803">
                  <a:extLst>
                    <a:ext uri="{9D8B030D-6E8A-4147-A177-3AD203B41FA5}">
                      <a16:colId xmlns:a16="http://schemas.microsoft.com/office/drawing/2014/main" val="20003"/>
                    </a:ext>
                  </a:extLst>
                </a:gridCol>
                <a:gridCol w="1151828">
                  <a:extLst>
                    <a:ext uri="{9D8B030D-6E8A-4147-A177-3AD203B41FA5}">
                      <a16:colId xmlns:a16="http://schemas.microsoft.com/office/drawing/2014/main" val="20004"/>
                    </a:ext>
                  </a:extLst>
                </a:gridCol>
                <a:gridCol w="1055842">
                  <a:extLst>
                    <a:ext uri="{9D8B030D-6E8A-4147-A177-3AD203B41FA5}">
                      <a16:colId xmlns:a16="http://schemas.microsoft.com/office/drawing/2014/main" val="20005"/>
                    </a:ext>
                  </a:extLst>
                </a:gridCol>
              </a:tblGrid>
              <a:tr h="357879">
                <a:tc>
                  <a:txBody>
                    <a:bodyPr/>
                    <a:lstStyle/>
                    <a:p>
                      <a:pPr algn="ctr">
                        <a:lnSpc>
                          <a:spcPct val="107000"/>
                        </a:lnSpc>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 </a:t>
                      </a:r>
                      <a:endParaRPr lang="da-DK" sz="1500" dirty="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 </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 </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 </a:t>
                      </a:r>
                      <a:endParaRPr lang="da-DK" sz="1500" dirty="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Lower limit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Upper limit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7879">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Left-censored</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da-DK" sz="15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da-DK" sz="15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da-DK" sz="15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a:t>
                      </a:r>
                      <a:endParaRPr lang="da-DK" sz="1500" dirty="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5394">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Right-censored</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a:t>
                      </a:r>
                      <a:endParaRPr lang="da-DK" sz="15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a:t>
                      </a:r>
                      <a:endParaRPr lang="da-DK" sz="15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a:t>
                      </a:r>
                      <a:endParaRPr lang="da-DK" sz="15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7879">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Inter-censored</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a:t>
                      </a:r>
                      <a:endParaRPr lang="da-DK" sz="15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a:t>
                      </a:r>
                      <a:endParaRPr lang="da-DK" sz="15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da-DK" sz="15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a:t>
                      </a:r>
                      <a:endParaRPr lang="da-DK" sz="150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a:t>
                      </a:r>
                      <a:endParaRPr lang="da-DK" sz="1500" dirty="0">
                        <a:effectLst/>
                        <a:latin typeface="Arial" panose="020B0604020202020204" pitchFamily="34" charset="0"/>
                        <a:ea typeface="Calibri" panose="020F0502020204030204" pitchFamily="34" charset="0"/>
                        <a:cs typeface="Times New Roman" panose="02020603050405020304" pitchFamily="18" charset="0"/>
                      </a:endParaRPr>
                    </a:p>
                  </a:txBody>
                  <a:tcPr marL="91416" marR="914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31" name="Gruppe 30"/>
          <p:cNvGrpSpPr/>
          <p:nvPr/>
        </p:nvGrpSpPr>
        <p:grpSpPr>
          <a:xfrm>
            <a:off x="3286100" y="2567405"/>
            <a:ext cx="7776864" cy="494807"/>
            <a:chOff x="374647" y="103060"/>
            <a:chExt cx="6894824" cy="494807"/>
          </a:xfrm>
        </p:grpSpPr>
        <p:cxnSp>
          <p:nvCxnSpPr>
            <p:cNvPr id="32" name="Lige forbindelse 31"/>
            <p:cNvCxnSpPr/>
            <p:nvPr/>
          </p:nvCxnSpPr>
          <p:spPr bwMode="auto">
            <a:xfrm>
              <a:off x="374647" y="442090"/>
              <a:ext cx="3468778" cy="1"/>
            </a:xfrm>
            <a:prstGeom prst="line">
              <a:avLst/>
            </a:prstGeom>
            <a:solidFill>
              <a:srgbClr val="183D83"/>
            </a:solidFill>
            <a:ln w="9525" cap="flat" cmpd="sng" algn="ctr">
              <a:solidFill>
                <a:schemeClr val="tx1"/>
              </a:solidFill>
              <a:prstDash val="solid"/>
              <a:round/>
              <a:headEnd type="none" w="med" len="med"/>
              <a:tailEnd type="none" w="med" len="med"/>
            </a:ln>
            <a:effectLst/>
          </p:spPr>
        </p:cxnSp>
        <p:cxnSp>
          <p:nvCxnSpPr>
            <p:cNvPr id="33" name="Lige forbindelse 32"/>
            <p:cNvCxnSpPr/>
            <p:nvPr/>
          </p:nvCxnSpPr>
          <p:spPr bwMode="auto">
            <a:xfrm>
              <a:off x="1018392" y="309835"/>
              <a:ext cx="0" cy="288032"/>
            </a:xfrm>
            <a:prstGeom prst="line">
              <a:avLst/>
            </a:prstGeom>
            <a:solidFill>
              <a:srgbClr val="183D83"/>
            </a:solidFill>
            <a:ln w="9525" cap="flat" cmpd="sng" algn="ctr">
              <a:solidFill>
                <a:schemeClr val="tx1"/>
              </a:solidFill>
              <a:prstDash val="solid"/>
              <a:round/>
              <a:headEnd type="none" w="med" len="med"/>
              <a:tailEnd type="none" w="med" len="med"/>
            </a:ln>
            <a:effectLst/>
          </p:spPr>
        </p:cxnSp>
        <p:cxnSp>
          <p:nvCxnSpPr>
            <p:cNvPr id="34" name="Lige forbindelse 33"/>
            <p:cNvCxnSpPr/>
            <p:nvPr/>
          </p:nvCxnSpPr>
          <p:spPr bwMode="auto">
            <a:xfrm>
              <a:off x="2278003" y="309824"/>
              <a:ext cx="0" cy="288032"/>
            </a:xfrm>
            <a:prstGeom prst="line">
              <a:avLst/>
            </a:prstGeom>
            <a:solidFill>
              <a:srgbClr val="183D83"/>
            </a:solidFill>
            <a:ln w="9525" cap="flat" cmpd="sng" algn="ctr">
              <a:solidFill>
                <a:schemeClr val="tx1"/>
              </a:solidFill>
              <a:prstDash val="solid"/>
              <a:round/>
              <a:headEnd type="none" w="med" len="med"/>
              <a:tailEnd type="none" w="med" len="med"/>
            </a:ln>
            <a:effectLst/>
          </p:spPr>
        </p:cxnSp>
        <p:cxnSp>
          <p:nvCxnSpPr>
            <p:cNvPr id="35" name="Lige forbindelse 34"/>
            <p:cNvCxnSpPr/>
            <p:nvPr/>
          </p:nvCxnSpPr>
          <p:spPr bwMode="auto">
            <a:xfrm>
              <a:off x="3468213" y="302697"/>
              <a:ext cx="0" cy="288032"/>
            </a:xfrm>
            <a:prstGeom prst="line">
              <a:avLst/>
            </a:prstGeom>
            <a:solidFill>
              <a:srgbClr val="183D83"/>
            </a:solidFill>
            <a:ln w="9525" cap="flat" cmpd="sng" algn="ctr">
              <a:solidFill>
                <a:schemeClr val="tx1"/>
              </a:solidFill>
              <a:prstDash val="solid"/>
              <a:round/>
              <a:headEnd type="none" w="med" len="med"/>
              <a:tailEnd type="none" w="med" len="med"/>
            </a:ln>
            <a:effectLst/>
          </p:spPr>
        </p:cxnSp>
        <p:sp>
          <p:nvSpPr>
            <p:cNvPr id="36" name="Tekstfelt 9"/>
            <p:cNvSpPr txBox="1"/>
            <p:nvPr/>
          </p:nvSpPr>
          <p:spPr>
            <a:xfrm>
              <a:off x="4028874" y="336879"/>
              <a:ext cx="3240597" cy="179680"/>
            </a:xfrm>
            <a:prstGeom prst="rect">
              <a:avLst/>
            </a:prstGeom>
            <a:noFill/>
          </p:spPr>
          <p:txBody>
            <a:bodyPr wrap="square" lIns="0" tIns="0" rIns="0" bIns="0" rtlCol="0">
              <a:spAutoFit/>
            </a:bodyPr>
            <a:lstStyle/>
            <a:p>
              <a:pPr fontAlgn="base">
                <a:lnSpc>
                  <a:spcPct val="95000"/>
                </a:lnSpc>
                <a:spcAft>
                  <a:spcPts val="0"/>
                </a:spcAft>
              </a:pPr>
              <a:r>
                <a:rPr lang="en-US" sz="1200" kern="1200" dirty="0">
                  <a:effectLst/>
                  <a:latin typeface="Arial" panose="020B0604020202020204" pitchFamily="34" charset="0"/>
                  <a:ea typeface="Times New Roman" panose="02020603050405020304" pitchFamily="18" charset="0"/>
                </a:rPr>
                <a:t>Data extraction</a:t>
              </a:r>
              <a:endParaRPr lang="en-US" sz="1200" dirty="0">
                <a:effectLst/>
                <a:latin typeface="Times New Roman" panose="02020603050405020304" pitchFamily="18" charset="0"/>
                <a:ea typeface="Times New Roman" panose="02020603050405020304" pitchFamily="18" charset="0"/>
              </a:endParaRPr>
            </a:p>
          </p:txBody>
        </p:sp>
        <p:sp>
          <p:nvSpPr>
            <p:cNvPr id="37" name="Tekstfelt 10"/>
            <p:cNvSpPr txBox="1"/>
            <p:nvPr/>
          </p:nvSpPr>
          <p:spPr>
            <a:xfrm>
              <a:off x="569784" y="103074"/>
              <a:ext cx="1057263" cy="149505"/>
            </a:xfrm>
            <a:prstGeom prst="rect">
              <a:avLst/>
            </a:prstGeom>
            <a:noFill/>
          </p:spPr>
          <p:txBody>
            <a:bodyPr wrap="square" lIns="0" tIns="0" rIns="0" bIns="0" rtlCol="0">
              <a:spAutoFit/>
            </a:bodyPr>
            <a:lstStyle/>
            <a:p>
              <a:pPr fontAlgn="base">
                <a:lnSpc>
                  <a:spcPct val="95000"/>
                </a:lnSpc>
                <a:spcAft>
                  <a:spcPts val="0"/>
                </a:spcAft>
              </a:pPr>
              <a:r>
                <a:rPr lang="da-DK" sz="1000" kern="1200">
                  <a:solidFill>
                    <a:srgbClr val="000000"/>
                  </a:solidFill>
                  <a:effectLst/>
                  <a:latin typeface="Arial" panose="020B0604020202020204" pitchFamily="34" charset="0"/>
                  <a:ea typeface="Times New Roman" panose="02020603050405020304" pitchFamily="18" charset="0"/>
                </a:rPr>
                <a:t>≈11.0 y – 1st Q</a:t>
              </a:r>
              <a:endParaRPr lang="en-US" sz="1200">
                <a:effectLst/>
                <a:latin typeface="Times New Roman" panose="02020603050405020304" pitchFamily="18" charset="0"/>
                <a:ea typeface="Times New Roman" panose="02020603050405020304" pitchFamily="18" charset="0"/>
              </a:endParaRPr>
            </a:p>
          </p:txBody>
        </p:sp>
        <p:sp>
          <p:nvSpPr>
            <p:cNvPr id="38" name="Tekstfelt 11"/>
            <p:cNvSpPr txBox="1"/>
            <p:nvPr/>
          </p:nvSpPr>
          <p:spPr>
            <a:xfrm>
              <a:off x="1830162" y="103096"/>
              <a:ext cx="1130510" cy="149505"/>
            </a:xfrm>
            <a:prstGeom prst="rect">
              <a:avLst/>
            </a:prstGeom>
            <a:noFill/>
          </p:spPr>
          <p:txBody>
            <a:bodyPr wrap="square" lIns="0" tIns="0" rIns="0" bIns="0" rtlCol="0">
              <a:spAutoFit/>
            </a:bodyPr>
            <a:lstStyle/>
            <a:p>
              <a:pPr fontAlgn="base">
                <a:lnSpc>
                  <a:spcPct val="95000"/>
                </a:lnSpc>
                <a:spcAft>
                  <a:spcPts val="0"/>
                </a:spcAft>
              </a:pPr>
              <a:r>
                <a:rPr lang="da-DK" sz="1000" kern="1200">
                  <a:solidFill>
                    <a:srgbClr val="000000"/>
                  </a:solidFill>
                  <a:effectLst/>
                  <a:latin typeface="Arial" panose="020B0604020202020204" pitchFamily="34" charset="0"/>
                  <a:ea typeface="Times New Roman" panose="02020603050405020304" pitchFamily="18" charset="0"/>
                </a:rPr>
                <a:t>≈11.5 y – 2nd Q</a:t>
              </a:r>
              <a:endParaRPr lang="en-US" sz="1200">
                <a:effectLst/>
                <a:latin typeface="Times New Roman" panose="02020603050405020304" pitchFamily="18" charset="0"/>
                <a:ea typeface="Times New Roman" panose="02020603050405020304" pitchFamily="18" charset="0"/>
              </a:endParaRPr>
            </a:p>
          </p:txBody>
        </p:sp>
        <p:sp>
          <p:nvSpPr>
            <p:cNvPr id="39" name="Tekstfelt 12"/>
            <p:cNvSpPr txBox="1"/>
            <p:nvPr/>
          </p:nvSpPr>
          <p:spPr>
            <a:xfrm>
              <a:off x="3052530" y="103060"/>
              <a:ext cx="1027669" cy="149505"/>
            </a:xfrm>
            <a:prstGeom prst="rect">
              <a:avLst/>
            </a:prstGeom>
            <a:noFill/>
          </p:spPr>
          <p:txBody>
            <a:bodyPr wrap="square" lIns="0" tIns="0" rIns="0" bIns="0" rtlCol="0">
              <a:spAutoFit/>
            </a:bodyPr>
            <a:lstStyle/>
            <a:p>
              <a:pPr fontAlgn="base">
                <a:lnSpc>
                  <a:spcPct val="95000"/>
                </a:lnSpc>
                <a:spcAft>
                  <a:spcPts val="0"/>
                </a:spcAft>
              </a:pPr>
              <a:r>
                <a:rPr lang="da-DK" sz="1000" kern="1200">
                  <a:solidFill>
                    <a:srgbClr val="000000"/>
                  </a:solidFill>
                  <a:effectLst/>
                  <a:latin typeface="Arial" panose="020B0604020202020204" pitchFamily="34" charset="0"/>
                  <a:ea typeface="Times New Roman" panose="02020603050405020304" pitchFamily="18" charset="0"/>
                </a:rPr>
                <a:t>≈12.0 y – 3rd Q</a:t>
              </a:r>
              <a:endParaRPr lang="en-US"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96883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Data </a:t>
            </a:r>
            <a:r>
              <a:rPr lang="da-DK" dirty="0" err="1" smtClean="0"/>
              <a:t>structure</a:t>
            </a:r>
            <a:r>
              <a:rPr lang="da-DK" dirty="0" smtClean="0"/>
              <a:t> and </a:t>
            </a:r>
            <a:r>
              <a:rPr lang="da-DK" dirty="0" err="1" smtClean="0"/>
              <a:t>statistical</a:t>
            </a:r>
            <a:r>
              <a:rPr lang="da-DK" dirty="0" smtClean="0"/>
              <a:t> model</a:t>
            </a:r>
            <a:endParaRPr lang="da-DK" dirty="0"/>
          </a:p>
        </p:txBody>
      </p:sp>
      <p:sp>
        <p:nvSpPr>
          <p:cNvPr id="3" name="Pladsholder til indhold 2"/>
          <p:cNvSpPr>
            <a:spLocks noGrp="1"/>
          </p:cNvSpPr>
          <p:nvPr>
            <p:ph idx="1"/>
          </p:nvPr>
        </p:nvSpPr>
        <p:spPr>
          <a:xfrm>
            <a:off x="1413892" y="2852936"/>
            <a:ext cx="4968552" cy="2825427"/>
          </a:xfrm>
        </p:spPr>
        <p:txBody>
          <a:bodyPr/>
          <a:lstStyle/>
          <a:p>
            <a:r>
              <a:rPr lang="da-DK" dirty="0" smtClean="0"/>
              <a:t>Interval-</a:t>
            </a:r>
            <a:r>
              <a:rPr lang="da-DK" dirty="0" err="1" smtClean="0"/>
              <a:t>censored</a:t>
            </a:r>
            <a:r>
              <a:rPr lang="da-DK" dirty="0" smtClean="0"/>
              <a:t> </a:t>
            </a:r>
            <a:r>
              <a:rPr lang="da-DK" dirty="0"/>
              <a:t>regression model for </a:t>
            </a:r>
            <a:r>
              <a:rPr lang="da-DK" dirty="0" err="1"/>
              <a:t>normally</a:t>
            </a:r>
            <a:r>
              <a:rPr lang="da-DK" dirty="0"/>
              <a:t> </a:t>
            </a:r>
            <a:r>
              <a:rPr lang="da-DK" dirty="0" err="1"/>
              <a:t>distributed</a:t>
            </a:r>
            <a:r>
              <a:rPr lang="da-DK" dirty="0"/>
              <a:t> time-to-event data</a:t>
            </a:r>
          </a:p>
          <a:p>
            <a:endParaRPr lang="da-DK" dirty="0"/>
          </a:p>
        </p:txBody>
      </p:sp>
      <p:sp>
        <p:nvSpPr>
          <p:cNvPr id="4" name="Pladsholder til dato 3"/>
          <p:cNvSpPr>
            <a:spLocks noGrp="1"/>
          </p:cNvSpPr>
          <p:nvPr>
            <p:ph type="dt" sz="half" idx="10"/>
          </p:nvPr>
        </p:nvSpPr>
        <p:spPr/>
        <p:txBody>
          <a:bodyPr/>
          <a:lstStyle/>
          <a:p>
            <a:fld id="{85849A0C-5B54-4B8A-8B5E-A4A701614B91}" type="datetime1">
              <a:rPr lang="en-GB" smtClean="0"/>
              <a:t>03/05/2022</a:t>
            </a:fld>
            <a:r>
              <a:rPr lang="en-GB" smtClean="0"/>
              <a:t>24/08/2021</a:t>
            </a:r>
            <a:endParaRPr lang="en-GB" dirty="0"/>
          </a:p>
        </p:txBody>
      </p:sp>
      <p:pic>
        <p:nvPicPr>
          <p:cNvPr id="5" name="Billede 4"/>
          <p:cNvPicPr>
            <a:picLocks noChangeAspect="1"/>
          </p:cNvPicPr>
          <p:nvPr/>
        </p:nvPicPr>
        <p:blipFill>
          <a:blip r:embed="rId3"/>
          <a:stretch>
            <a:fillRect/>
          </a:stretch>
        </p:blipFill>
        <p:spPr>
          <a:xfrm>
            <a:off x="6742484" y="1203679"/>
            <a:ext cx="4548010" cy="4548010"/>
          </a:xfrm>
          <a:prstGeom prst="rect">
            <a:avLst/>
          </a:prstGeom>
        </p:spPr>
      </p:pic>
    </p:spTree>
    <p:extLst>
      <p:ext uri="{BB962C8B-B14F-4D97-AF65-F5344CB8AC3E}">
        <p14:creationId xmlns:p14="http://schemas.microsoft.com/office/powerpoint/2010/main" val="1073260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el 1"/>
          <p:cNvSpPr txBox="1">
            <a:spLocks/>
          </p:cNvSpPr>
          <p:nvPr/>
        </p:nvSpPr>
        <p:spPr bwMode="auto">
          <a:xfrm>
            <a:off x="519319" y="3861048"/>
            <a:ext cx="4739149" cy="108012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endParaRPr lang="en-GB" sz="2000" kern="0" dirty="0" smtClean="0"/>
          </a:p>
          <a:p>
            <a:pPr>
              <a:buFontTx/>
            </a:pPr>
            <a:endParaRPr lang="en-GB" sz="2000" kern="0" dirty="0"/>
          </a:p>
          <a:p>
            <a:pPr>
              <a:buFontTx/>
            </a:pPr>
            <a:endParaRPr lang="en-GB" sz="2000" kern="0" dirty="0" smtClean="0"/>
          </a:p>
          <a:p>
            <a:pPr lvl="0">
              <a:lnSpc>
                <a:spcPct val="99000"/>
              </a:lnSpc>
              <a:spcBef>
                <a:spcPts val="600"/>
              </a:spcBef>
              <a:buClr>
                <a:srgbClr val="002060"/>
              </a:buClr>
              <a:buSzPct val="100000"/>
            </a:pPr>
            <a:r>
              <a:rPr lang="da-DK" sz="2000" b="0" kern="0" cap="none" dirty="0" smtClean="0">
                <a:solidFill>
                  <a:srgbClr val="002546"/>
                </a:solidFill>
                <a:latin typeface="+mn-lt"/>
                <a:ea typeface="+mn-ea"/>
                <a:cs typeface="+mn-cs"/>
              </a:rPr>
              <a:t>Data </a:t>
            </a:r>
            <a:r>
              <a:rPr lang="da-DK" sz="2000" b="0" kern="0" cap="none" dirty="0" err="1" smtClean="0">
                <a:solidFill>
                  <a:srgbClr val="002546"/>
                </a:solidFill>
                <a:latin typeface="+mn-lt"/>
                <a:ea typeface="+mn-ea"/>
                <a:cs typeface="+mn-cs"/>
              </a:rPr>
              <a:t>collections</a:t>
            </a:r>
            <a:r>
              <a:rPr lang="da-DK" sz="2000" b="0" kern="0" cap="none" dirty="0" smtClean="0">
                <a:solidFill>
                  <a:srgbClr val="002546"/>
                </a:solidFill>
                <a:latin typeface="+mn-lt"/>
                <a:ea typeface="+mn-ea"/>
                <a:cs typeface="+mn-cs"/>
              </a:rPr>
              <a:t> </a:t>
            </a:r>
            <a:r>
              <a:rPr lang="da-DK" sz="2000" b="0" kern="0" cap="none" dirty="0" err="1" smtClean="0">
                <a:solidFill>
                  <a:srgbClr val="002546"/>
                </a:solidFill>
                <a:latin typeface="+mn-lt"/>
                <a:ea typeface="+mn-ea"/>
                <a:cs typeface="+mn-cs"/>
              </a:rPr>
              <a:t>within</a:t>
            </a:r>
            <a:r>
              <a:rPr lang="da-DK" sz="2000" b="0" kern="0" cap="none" dirty="0" smtClean="0">
                <a:solidFill>
                  <a:srgbClr val="002546"/>
                </a:solidFill>
                <a:latin typeface="+mn-lt"/>
                <a:ea typeface="+mn-ea"/>
                <a:cs typeface="+mn-cs"/>
              </a:rPr>
              <a:t> the DNBC </a:t>
            </a:r>
            <a:r>
              <a:rPr lang="da-DK" sz="2000" b="0" kern="0" cap="none" dirty="0" err="1" smtClean="0">
                <a:solidFill>
                  <a:srgbClr val="002546"/>
                </a:solidFill>
                <a:latin typeface="+mn-lt"/>
                <a:ea typeface="+mn-ea"/>
                <a:cs typeface="+mn-cs"/>
              </a:rPr>
              <a:t>framework</a:t>
            </a:r>
            <a:endParaRPr lang="da-DK" sz="2000" b="0" kern="0" cap="none" dirty="0" smtClean="0">
              <a:solidFill>
                <a:srgbClr val="002546"/>
              </a:solidFill>
              <a:latin typeface="+mn-lt"/>
              <a:ea typeface="+mn-ea"/>
              <a:cs typeface="+mn-cs"/>
            </a:endParaRPr>
          </a:p>
          <a:p>
            <a:pPr lvl="0">
              <a:lnSpc>
                <a:spcPct val="99000"/>
              </a:lnSpc>
              <a:spcBef>
                <a:spcPts val="600"/>
              </a:spcBef>
              <a:buClr>
                <a:srgbClr val="002060"/>
              </a:buClr>
              <a:buSzPct val="100000"/>
            </a:pPr>
            <a:r>
              <a:rPr lang="da-DK" sz="2000" b="0" kern="0" cap="none" dirty="0" smtClean="0">
                <a:solidFill>
                  <a:srgbClr val="002546"/>
                </a:solidFill>
                <a:latin typeface="+mn-lt"/>
                <a:ea typeface="+mn-ea"/>
                <a:cs typeface="+mn-cs"/>
              </a:rPr>
              <a:t>The central ‘</a:t>
            </a:r>
            <a:r>
              <a:rPr lang="da-DK" sz="2000" b="0" kern="0" cap="none" dirty="0" err="1" smtClean="0">
                <a:solidFill>
                  <a:srgbClr val="002546"/>
                </a:solidFill>
                <a:latin typeface="+mn-lt"/>
                <a:ea typeface="+mn-ea"/>
                <a:cs typeface="+mn-cs"/>
              </a:rPr>
              <a:t>trunk</a:t>
            </a:r>
            <a:r>
              <a:rPr lang="da-DK" sz="2000" b="0" kern="0" cap="none" dirty="0" smtClean="0">
                <a:solidFill>
                  <a:srgbClr val="002546"/>
                </a:solidFill>
                <a:latin typeface="+mn-lt"/>
                <a:ea typeface="+mn-ea"/>
                <a:cs typeface="+mn-cs"/>
              </a:rPr>
              <a:t>’ </a:t>
            </a:r>
            <a:r>
              <a:rPr lang="da-DK" sz="2000" b="0" kern="0" cap="none" dirty="0" err="1" smtClean="0">
                <a:solidFill>
                  <a:srgbClr val="002546"/>
                </a:solidFill>
                <a:latin typeface="+mn-lt"/>
                <a:ea typeface="+mn-ea"/>
                <a:cs typeface="+mn-cs"/>
              </a:rPr>
              <a:t>describes</a:t>
            </a:r>
            <a:r>
              <a:rPr lang="da-DK" sz="2000" b="0" kern="0" cap="none" dirty="0" smtClean="0">
                <a:solidFill>
                  <a:srgbClr val="002546"/>
                </a:solidFill>
                <a:latin typeface="+mn-lt"/>
                <a:ea typeface="+mn-ea"/>
                <a:cs typeface="+mn-cs"/>
              </a:rPr>
              <a:t> the data </a:t>
            </a:r>
            <a:r>
              <a:rPr lang="da-DK" sz="2000" b="0" kern="0" cap="none" dirty="0" err="1" smtClean="0">
                <a:solidFill>
                  <a:srgbClr val="002546"/>
                </a:solidFill>
                <a:latin typeface="+mn-lt"/>
                <a:ea typeface="+mn-ea"/>
                <a:cs typeface="+mn-cs"/>
              </a:rPr>
              <a:t>collections</a:t>
            </a:r>
            <a:r>
              <a:rPr lang="da-DK" sz="2000" b="0" kern="0" cap="none" dirty="0" smtClean="0">
                <a:solidFill>
                  <a:srgbClr val="002546"/>
                </a:solidFill>
                <a:latin typeface="+mn-lt"/>
                <a:ea typeface="+mn-ea"/>
                <a:cs typeface="+mn-cs"/>
              </a:rPr>
              <a:t> </a:t>
            </a:r>
            <a:r>
              <a:rPr lang="da-DK" sz="2000" b="0" kern="0" cap="none" dirty="0" err="1" smtClean="0">
                <a:solidFill>
                  <a:srgbClr val="002546"/>
                </a:solidFill>
                <a:latin typeface="+mn-lt"/>
                <a:ea typeface="+mn-ea"/>
                <a:cs typeface="+mn-cs"/>
              </a:rPr>
              <a:t>where</a:t>
            </a:r>
            <a:r>
              <a:rPr lang="da-DK" sz="2000" b="0" kern="0" cap="none" dirty="0" smtClean="0">
                <a:solidFill>
                  <a:srgbClr val="002546"/>
                </a:solidFill>
                <a:latin typeface="+mn-lt"/>
                <a:ea typeface="+mn-ea"/>
                <a:cs typeface="+mn-cs"/>
              </a:rPr>
              <a:t> the total </a:t>
            </a:r>
            <a:r>
              <a:rPr lang="da-DK" sz="2000" b="0" kern="0" cap="none" dirty="0" err="1" smtClean="0">
                <a:solidFill>
                  <a:srgbClr val="002546"/>
                </a:solidFill>
                <a:latin typeface="+mn-lt"/>
                <a:ea typeface="+mn-ea"/>
                <a:cs typeface="+mn-cs"/>
              </a:rPr>
              <a:t>cohort</a:t>
            </a:r>
            <a:r>
              <a:rPr lang="da-DK" sz="2000" b="0" kern="0" cap="none" dirty="0" smtClean="0">
                <a:solidFill>
                  <a:srgbClr val="002546"/>
                </a:solidFill>
                <a:latin typeface="+mn-lt"/>
                <a:ea typeface="+mn-ea"/>
                <a:cs typeface="+mn-cs"/>
              </a:rPr>
              <a:t> is </a:t>
            </a:r>
            <a:r>
              <a:rPr lang="da-DK" sz="2000" b="0" kern="0" cap="none" dirty="0" err="1" smtClean="0">
                <a:solidFill>
                  <a:srgbClr val="002546"/>
                </a:solidFill>
                <a:latin typeface="+mn-lt"/>
                <a:ea typeface="+mn-ea"/>
                <a:cs typeface="+mn-cs"/>
              </a:rPr>
              <a:t>invited</a:t>
            </a:r>
            <a:endParaRPr lang="da-DK" sz="2000" b="0" kern="0" cap="none" dirty="0">
              <a:solidFill>
                <a:srgbClr val="002546"/>
              </a:solidFill>
              <a:latin typeface="+mn-lt"/>
              <a:ea typeface="+mn-ea"/>
              <a:cs typeface="+mn-cs"/>
            </a:endParaRPr>
          </a:p>
          <a:p>
            <a:pPr>
              <a:buFontTx/>
            </a:pPr>
            <a:endParaRPr lang="en-GB" sz="1200" b="0" kern="0" dirty="0">
              <a:latin typeface="+mn-lt"/>
            </a:endParaRPr>
          </a:p>
        </p:txBody>
      </p:sp>
      <p:sp>
        <p:nvSpPr>
          <p:cNvPr id="32" name="Titel 1"/>
          <p:cNvSpPr txBox="1">
            <a:spLocks/>
          </p:cNvSpPr>
          <p:nvPr/>
        </p:nvSpPr>
        <p:spPr>
          <a:xfrm>
            <a:off x="315913"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smtClean="0"/>
              <a:t>THE DNBC TREE</a:t>
            </a:r>
          </a:p>
          <a:p>
            <a:pPr>
              <a:buFontTx/>
            </a:pPr>
            <a:r>
              <a:rPr lang="da-DK" kern="0" dirty="0" smtClean="0"/>
              <a:t>2022</a:t>
            </a:r>
            <a:endParaRPr lang="da-DK" kern="0" dirty="0"/>
          </a:p>
        </p:txBody>
      </p:sp>
      <p:pic>
        <p:nvPicPr>
          <p:cNvPr id="35" name="Billede 34"/>
          <p:cNvPicPr>
            <a:picLocks noChangeAspect="1"/>
          </p:cNvPicPr>
          <p:nvPr/>
        </p:nvPicPr>
        <p:blipFill>
          <a:blip r:embed="rId2"/>
          <a:stretch>
            <a:fillRect/>
          </a:stretch>
        </p:blipFill>
        <p:spPr>
          <a:xfrm>
            <a:off x="5283744" y="228627"/>
            <a:ext cx="6187976" cy="6431837"/>
          </a:xfrm>
          <a:prstGeom prst="rect">
            <a:avLst/>
          </a:prstGeom>
        </p:spPr>
      </p:pic>
      <p:sp>
        <p:nvSpPr>
          <p:cNvPr id="3" name="Ellipse 2"/>
          <p:cNvSpPr/>
          <p:nvPr/>
        </p:nvSpPr>
        <p:spPr bwMode="auto">
          <a:xfrm>
            <a:off x="6289500" y="543757"/>
            <a:ext cx="4176464" cy="93610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727546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smtClean="0"/>
              <a:t>Puberty</a:t>
            </a:r>
            <a:r>
              <a:rPr lang="da-DK" dirty="0" smtClean="0"/>
              <a:t> and the DNBC </a:t>
            </a:r>
            <a:r>
              <a:rPr lang="da-DK" dirty="0" err="1" smtClean="0"/>
              <a:t>puberty</a:t>
            </a:r>
            <a:r>
              <a:rPr lang="da-DK" dirty="0" smtClean="0"/>
              <a:t> </a:t>
            </a:r>
            <a:r>
              <a:rPr lang="da-DK" dirty="0" err="1" smtClean="0"/>
              <a:t>cohort</a:t>
            </a:r>
            <a:endParaRPr lang="da-DK" dirty="0"/>
          </a:p>
        </p:txBody>
      </p:sp>
      <p:sp>
        <p:nvSpPr>
          <p:cNvPr id="4" name="Pladsholder til dato 3"/>
          <p:cNvSpPr>
            <a:spLocks noGrp="1"/>
          </p:cNvSpPr>
          <p:nvPr>
            <p:ph type="dt" sz="half" idx="12"/>
          </p:nvPr>
        </p:nvSpPr>
        <p:spPr/>
        <p:txBody>
          <a:bodyPr/>
          <a:lstStyle/>
          <a:p>
            <a:fld id="{DD025270-10FC-4649-9761-EC654D644D88}" type="datetime1">
              <a:rPr lang="en-GB" smtClean="0"/>
              <a:t>03/05/2022</a:t>
            </a:fld>
            <a:r>
              <a:rPr lang="en-GB" smtClean="0"/>
              <a:t>24/08/2021</a:t>
            </a:r>
            <a:endParaRPr lang="en-GB" dirty="0"/>
          </a:p>
        </p:txBody>
      </p:sp>
    </p:spTree>
    <p:extLst>
      <p:ext uri="{BB962C8B-B14F-4D97-AF65-F5344CB8AC3E}">
        <p14:creationId xmlns:p14="http://schemas.microsoft.com/office/powerpoint/2010/main" val="1692416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65525" y="242091"/>
            <a:ext cx="11556000" cy="752101"/>
          </a:xfrm>
          <a:noFill/>
        </p:spPr>
        <p:txBody>
          <a:bodyPr/>
          <a:lstStyle/>
          <a:p>
            <a:r>
              <a:rPr lang="da-DK" dirty="0" err="1" smtClean="0"/>
              <a:t>secular</a:t>
            </a:r>
            <a:r>
              <a:rPr lang="da-DK" dirty="0" smtClean="0"/>
              <a:t> trend in age at </a:t>
            </a:r>
            <a:r>
              <a:rPr lang="da-DK" dirty="0" err="1" smtClean="0"/>
              <a:t>menarche</a:t>
            </a:r>
            <a:endParaRPr lang="da-DK" cap="none" dirty="0">
              <a:solidFill>
                <a:schemeClr val="bg2"/>
              </a:solidFill>
            </a:endParaRPr>
          </a:p>
        </p:txBody>
      </p:sp>
      <p:sp>
        <p:nvSpPr>
          <p:cNvPr id="25602" name="Rectangle 3"/>
          <p:cNvSpPr>
            <a:spLocks noGrp="1" noChangeArrowheads="1"/>
          </p:cNvSpPr>
          <p:nvPr>
            <p:ph idx="1"/>
          </p:nvPr>
        </p:nvSpPr>
        <p:spPr/>
        <p:txBody>
          <a:bodyPr/>
          <a:lstStyle/>
          <a:p>
            <a:pPr>
              <a:buNone/>
            </a:pPr>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eaLnBrk="1" hangingPunct="1"/>
            <a:endParaRPr lang="da-DK" dirty="0">
              <a:solidFill>
                <a:schemeClr val="bg2"/>
              </a:solidFill>
            </a:endParaRPr>
          </a:p>
          <a:p>
            <a:pPr marL="0" lvl="3" indent="0">
              <a:buNone/>
            </a:pPr>
            <a:endParaRPr lang="da-DK" dirty="0">
              <a:solidFill>
                <a:schemeClr val="bg2"/>
              </a:solidFill>
            </a:endParaRPr>
          </a:p>
        </p:txBody>
      </p:sp>
      <p:pic>
        <p:nvPicPr>
          <p:cNvPr id="6" name="Billede 5">
            <a:extLst>
              <a:ext uri="{FF2B5EF4-FFF2-40B4-BE49-F238E27FC236}">
                <a16:creationId xmlns:a16="http://schemas.microsoft.com/office/drawing/2014/main" id="{9DE4F025-F1A1-3E48-A5AB-6E591C040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028" y="1373021"/>
            <a:ext cx="6215990" cy="4506090"/>
          </a:xfrm>
          <a:prstGeom prst="rect">
            <a:avLst/>
          </a:prstGeom>
        </p:spPr>
      </p:pic>
      <p:sp>
        <p:nvSpPr>
          <p:cNvPr id="7" name="Tekstfelt 6">
            <a:extLst>
              <a:ext uri="{FF2B5EF4-FFF2-40B4-BE49-F238E27FC236}">
                <a16:creationId xmlns:a16="http://schemas.microsoft.com/office/drawing/2014/main" id="{15E7EB38-4CA0-BC42-8533-28DA01F43310}"/>
              </a:ext>
            </a:extLst>
          </p:cNvPr>
          <p:cNvSpPr txBox="1"/>
          <p:nvPr/>
        </p:nvSpPr>
        <p:spPr>
          <a:xfrm>
            <a:off x="9837853" y="4963972"/>
            <a:ext cx="2186913" cy="502573"/>
          </a:xfrm>
          <a:prstGeom prst="rect">
            <a:avLst/>
          </a:prstGeom>
          <a:noFill/>
        </p:spPr>
        <p:txBody>
          <a:bodyPr wrap="square" rtlCol="0">
            <a:spAutoFit/>
          </a:bodyPr>
          <a:lstStyle/>
          <a:p>
            <a:pPr>
              <a:lnSpc>
                <a:spcPct val="100000"/>
              </a:lnSpc>
            </a:pPr>
            <a:r>
              <a:rPr lang="da-DK" sz="1333" i="1" dirty="0" err="1">
                <a:solidFill>
                  <a:schemeClr val="tx2">
                    <a:lumMod val="75000"/>
                  </a:schemeClr>
                </a:solidFill>
                <a:latin typeface="AU Passata" panose="020B0503030502030804" pitchFamily="34" charset="77"/>
                <a:ea typeface="Lucida Sans" charset="0"/>
                <a:cs typeface="Arial" panose="020B0604020202020204" pitchFamily="34" charset="0"/>
              </a:rPr>
              <a:t>Parent</a:t>
            </a:r>
            <a:r>
              <a:rPr lang="da-DK" sz="1333" i="1" dirty="0">
                <a:solidFill>
                  <a:schemeClr val="tx2">
                    <a:lumMod val="75000"/>
                  </a:schemeClr>
                </a:solidFill>
                <a:latin typeface="AU Passata" panose="020B0503030502030804" pitchFamily="34" charset="77"/>
                <a:ea typeface="Lucida Sans" charset="0"/>
                <a:cs typeface="Arial" panose="020B0604020202020204" pitchFamily="34" charset="0"/>
              </a:rPr>
              <a:t> et al., </a:t>
            </a:r>
            <a:r>
              <a:rPr lang="da-DK" sz="1333" i="1" dirty="0"/>
              <a:t>Front </a:t>
            </a:r>
            <a:r>
              <a:rPr lang="da-DK" sz="1333" i="1" dirty="0" err="1"/>
              <a:t>Neuroendocrinol</a:t>
            </a:r>
            <a:r>
              <a:rPr lang="da-DK" sz="1333" i="1" dirty="0"/>
              <a:t> </a:t>
            </a:r>
            <a:r>
              <a:rPr lang="da-DK" sz="1333" i="1" dirty="0">
                <a:solidFill>
                  <a:schemeClr val="tx2">
                    <a:lumMod val="75000"/>
                  </a:schemeClr>
                </a:solidFill>
                <a:latin typeface="AU Passata" panose="020B0503030502030804" pitchFamily="34" charset="77"/>
                <a:ea typeface="Lucida Sans" charset="0"/>
                <a:cs typeface="Arial" panose="020B0604020202020204" pitchFamily="34" charset="0"/>
              </a:rPr>
              <a:t>2015</a:t>
            </a:r>
          </a:p>
        </p:txBody>
      </p:sp>
    </p:spTree>
    <p:extLst>
      <p:ext uri="{BB962C8B-B14F-4D97-AF65-F5344CB8AC3E}">
        <p14:creationId xmlns:p14="http://schemas.microsoft.com/office/powerpoint/2010/main" val="3396641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Timing of </a:t>
            </a:r>
            <a:r>
              <a:rPr lang="da-DK" dirty="0" err="1" smtClean="0"/>
              <a:t>puberty</a:t>
            </a:r>
            <a:r>
              <a:rPr lang="da-DK" dirty="0" smtClean="0"/>
              <a:t>: age at </a:t>
            </a:r>
            <a:r>
              <a:rPr lang="da-DK" dirty="0" err="1" smtClean="0"/>
              <a:t>menarche</a:t>
            </a:r>
            <a:endParaRPr lang="da-DK" dirty="0"/>
          </a:p>
        </p:txBody>
      </p:sp>
      <p:sp>
        <p:nvSpPr>
          <p:cNvPr id="4" name="Pladsholder til dato 3"/>
          <p:cNvSpPr>
            <a:spLocks noGrp="1"/>
          </p:cNvSpPr>
          <p:nvPr>
            <p:ph type="dt" sz="half" idx="10"/>
          </p:nvPr>
        </p:nvSpPr>
        <p:spPr/>
        <p:txBody>
          <a:bodyPr/>
          <a:lstStyle/>
          <a:p>
            <a:fld id="{D27696F3-90E6-4095-8F95-DC2A9E2ABFD2}" type="datetime1">
              <a:rPr lang="en-GB" smtClean="0"/>
              <a:t>03/05/2022</a:t>
            </a:fld>
            <a:r>
              <a:rPr lang="en-GB" smtClean="0"/>
              <a:t>24/08/2021</a:t>
            </a:r>
            <a:endParaRPr lang="en-GB" dirty="0"/>
          </a:p>
        </p:txBody>
      </p:sp>
      <p:graphicFrame>
        <p:nvGraphicFramePr>
          <p:cNvPr id="6" name="Diagram 5"/>
          <p:cNvGraphicFramePr>
            <a:graphicFrameLocks/>
          </p:cNvGraphicFramePr>
          <p:nvPr>
            <p:extLst>
              <p:ext uri="{D42A27DB-BD31-4B8C-83A1-F6EECF244321}">
                <p14:modId xmlns:p14="http://schemas.microsoft.com/office/powerpoint/2010/main" val="3695477721"/>
              </p:ext>
            </p:extLst>
          </p:nvPr>
        </p:nvGraphicFramePr>
        <p:xfrm>
          <a:off x="1012843" y="1509287"/>
          <a:ext cx="10167368" cy="4030835"/>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felt 6"/>
          <p:cNvSpPr txBox="1"/>
          <p:nvPr/>
        </p:nvSpPr>
        <p:spPr>
          <a:xfrm>
            <a:off x="9645882" y="4387483"/>
            <a:ext cx="767885" cy="194862"/>
          </a:xfrm>
          <a:prstGeom prst="rect">
            <a:avLst/>
          </a:prstGeom>
          <a:noFill/>
        </p:spPr>
        <p:txBody>
          <a:bodyPr wrap="square" lIns="0" tIns="0" rIns="0" bIns="0" rtlCol="0">
            <a:spAutoFit/>
          </a:bodyPr>
          <a:lstStyle/>
          <a:p>
            <a:pPr>
              <a:lnSpc>
                <a:spcPct val="95000"/>
              </a:lnSpc>
            </a:pPr>
            <a:r>
              <a:rPr lang="da-DK" sz="1333" b="1" dirty="0">
                <a:latin typeface="+mn-lt"/>
              </a:rPr>
              <a:t>Year</a:t>
            </a:r>
          </a:p>
        </p:txBody>
      </p:sp>
      <p:sp>
        <p:nvSpPr>
          <p:cNvPr id="8" name="Tekstfelt 7"/>
          <p:cNvSpPr txBox="1"/>
          <p:nvPr/>
        </p:nvSpPr>
        <p:spPr>
          <a:xfrm>
            <a:off x="7246540" y="1328014"/>
            <a:ext cx="3744416" cy="789447"/>
          </a:xfrm>
          <a:prstGeom prst="rect">
            <a:avLst/>
          </a:prstGeom>
          <a:noFill/>
          <a:ln w="38100">
            <a:solidFill>
              <a:srgbClr val="FF0000"/>
            </a:solidFill>
          </a:ln>
        </p:spPr>
        <p:txBody>
          <a:bodyPr wrap="square" lIns="0" tIns="0" rIns="0" bIns="0" rtlCol="0">
            <a:spAutoFit/>
          </a:bodyPr>
          <a:lstStyle/>
          <a:p>
            <a:pPr algn="ctr">
              <a:lnSpc>
                <a:spcPct val="95000"/>
              </a:lnSpc>
            </a:pPr>
            <a:r>
              <a:rPr lang="en-US" sz="1800" dirty="0">
                <a:latin typeface="+mn-lt"/>
              </a:rPr>
              <a:t>Age at menarche occurred  in our study (</a:t>
            </a:r>
            <a:r>
              <a:rPr lang="en-US" sz="1800" dirty="0" smtClean="0">
                <a:latin typeface="+mn-lt"/>
              </a:rPr>
              <a:t>2019) </a:t>
            </a:r>
            <a:r>
              <a:rPr lang="en-US" sz="1800" dirty="0">
                <a:latin typeface="+mn-lt"/>
              </a:rPr>
              <a:t>3 months earlier in daughters than in mothers</a:t>
            </a:r>
          </a:p>
        </p:txBody>
      </p:sp>
      <p:sp>
        <p:nvSpPr>
          <p:cNvPr id="9" name="Rektangel 8">
            <a:extLst>
              <a:ext uri="{FF2B5EF4-FFF2-40B4-BE49-F238E27FC236}">
                <a16:creationId xmlns:a16="http://schemas.microsoft.com/office/drawing/2014/main" id="{F3B7953E-CBF7-A947-8FFA-9959EDFBB5E9}"/>
              </a:ext>
            </a:extLst>
          </p:cNvPr>
          <p:cNvSpPr/>
          <p:nvPr/>
        </p:nvSpPr>
        <p:spPr>
          <a:xfrm rot="16200000">
            <a:off x="115579" y="3129426"/>
            <a:ext cx="1530675" cy="287195"/>
          </a:xfrm>
          <a:prstGeom prst="rect">
            <a:avLst/>
          </a:prstGeom>
        </p:spPr>
        <p:txBody>
          <a:bodyPr wrap="none">
            <a:spAutoFit/>
          </a:bodyPr>
          <a:lstStyle/>
          <a:p>
            <a:pPr>
              <a:lnSpc>
                <a:spcPct val="95000"/>
              </a:lnSpc>
            </a:pPr>
            <a:r>
              <a:rPr lang="da-DK" sz="1333" b="1" dirty="0"/>
              <a:t>Age at </a:t>
            </a:r>
            <a:r>
              <a:rPr lang="da-DK" sz="1333" b="1" dirty="0" err="1"/>
              <a:t>menarche</a:t>
            </a:r>
            <a:endParaRPr lang="da-DK" sz="1333" b="1" dirty="0"/>
          </a:p>
        </p:txBody>
      </p:sp>
      <p:sp>
        <p:nvSpPr>
          <p:cNvPr id="10" name="Tekstfelt 9">
            <a:extLst>
              <a:ext uri="{FF2B5EF4-FFF2-40B4-BE49-F238E27FC236}">
                <a16:creationId xmlns:a16="http://schemas.microsoft.com/office/drawing/2014/main" id="{0D66A7ED-CA98-6D4A-AF5D-1601D1CB82CB}"/>
              </a:ext>
            </a:extLst>
          </p:cNvPr>
          <p:cNvSpPr txBox="1"/>
          <p:nvPr/>
        </p:nvSpPr>
        <p:spPr>
          <a:xfrm>
            <a:off x="1485900" y="4994474"/>
            <a:ext cx="10551124" cy="136384"/>
          </a:xfrm>
          <a:prstGeom prst="rect">
            <a:avLst/>
          </a:prstGeom>
          <a:noFill/>
        </p:spPr>
        <p:txBody>
          <a:bodyPr wrap="square" lIns="0" tIns="0" rIns="0" bIns="0" rtlCol="0">
            <a:spAutoFit/>
          </a:bodyPr>
          <a:lstStyle/>
          <a:p>
            <a:pPr>
              <a:lnSpc>
                <a:spcPct val="95000"/>
              </a:lnSpc>
            </a:pPr>
            <a:r>
              <a:rPr lang="da-DK" sz="933" dirty="0" err="1">
                <a:latin typeface="+mn-lt"/>
              </a:rPr>
              <a:t>Reproduction</a:t>
            </a:r>
            <a:r>
              <a:rPr lang="da-DK" sz="933" dirty="0">
                <a:latin typeface="+mn-lt"/>
              </a:rPr>
              <a:t> </a:t>
            </a:r>
            <a:r>
              <a:rPr lang="da-DK" sz="933" dirty="0" err="1">
                <a:latin typeface="+mn-lt"/>
              </a:rPr>
              <a:t>after</a:t>
            </a:r>
            <a:r>
              <a:rPr lang="da-DK" sz="933" dirty="0">
                <a:latin typeface="+mn-lt"/>
              </a:rPr>
              <a:t> Styne &amp; </a:t>
            </a:r>
            <a:r>
              <a:rPr lang="da-DK" sz="933" dirty="0" err="1">
                <a:latin typeface="+mn-lt"/>
              </a:rPr>
              <a:t>Grumbach</a:t>
            </a:r>
            <a:r>
              <a:rPr lang="da-DK" sz="933" dirty="0">
                <a:latin typeface="+mn-lt"/>
              </a:rPr>
              <a:t>, Williams </a:t>
            </a:r>
            <a:r>
              <a:rPr lang="da-DK" sz="933" dirty="0" err="1">
                <a:latin typeface="+mn-lt"/>
              </a:rPr>
              <a:t>Textbook</a:t>
            </a:r>
            <a:r>
              <a:rPr lang="da-DK" sz="933" dirty="0">
                <a:latin typeface="+mn-lt"/>
              </a:rPr>
              <a:t> of </a:t>
            </a:r>
            <a:r>
              <a:rPr lang="da-DK" sz="933" dirty="0" err="1">
                <a:latin typeface="+mn-lt"/>
              </a:rPr>
              <a:t>Endocronology</a:t>
            </a:r>
            <a:r>
              <a:rPr lang="da-DK" sz="933" dirty="0">
                <a:latin typeface="+mn-lt"/>
              </a:rPr>
              <a:t> 2015, Aksglæde et al. 2009 and Brix et al. 2018.</a:t>
            </a:r>
          </a:p>
        </p:txBody>
      </p:sp>
    </p:spTree>
    <p:extLst>
      <p:ext uri="{BB962C8B-B14F-4D97-AF65-F5344CB8AC3E}">
        <p14:creationId xmlns:p14="http://schemas.microsoft.com/office/powerpoint/2010/main" val="2057356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Boys: age at </a:t>
            </a:r>
            <a:r>
              <a:rPr lang="da-DK" dirty="0" err="1" smtClean="0"/>
              <a:t>onset</a:t>
            </a:r>
            <a:r>
              <a:rPr lang="da-DK" dirty="0" smtClean="0"/>
              <a:t> of </a:t>
            </a:r>
            <a:r>
              <a:rPr lang="da-DK" dirty="0" err="1" smtClean="0"/>
              <a:t>puberty</a:t>
            </a:r>
            <a:r>
              <a:rPr lang="da-DK" dirty="0" smtClean="0"/>
              <a:t> (G2)</a:t>
            </a:r>
            <a:endParaRPr lang="da-DK" dirty="0"/>
          </a:p>
        </p:txBody>
      </p:sp>
      <p:sp>
        <p:nvSpPr>
          <p:cNvPr id="4" name="Pladsholder til dato 3"/>
          <p:cNvSpPr>
            <a:spLocks noGrp="1"/>
          </p:cNvSpPr>
          <p:nvPr>
            <p:ph type="dt" sz="half" idx="10"/>
          </p:nvPr>
        </p:nvSpPr>
        <p:spPr/>
        <p:txBody>
          <a:bodyPr/>
          <a:lstStyle/>
          <a:p>
            <a:fld id="{98F7E95D-9D6B-4743-97DE-8BB8B54D5A59}" type="datetime1">
              <a:rPr lang="en-GB" smtClean="0"/>
              <a:t>03/05/2022</a:t>
            </a:fld>
            <a:r>
              <a:rPr lang="en-GB" smtClean="0"/>
              <a:t>24/08/2021</a:t>
            </a:r>
            <a:endParaRPr lang="en-GB" dirty="0"/>
          </a:p>
        </p:txBody>
      </p:sp>
      <p:graphicFrame>
        <p:nvGraphicFramePr>
          <p:cNvPr id="5" name="Diagram 4"/>
          <p:cNvGraphicFramePr>
            <a:graphicFrameLocks/>
          </p:cNvGraphicFramePr>
          <p:nvPr>
            <p:extLst>
              <p:ext uri="{D42A27DB-BD31-4B8C-83A1-F6EECF244321}">
                <p14:modId xmlns:p14="http://schemas.microsoft.com/office/powerpoint/2010/main" val="1203960509"/>
              </p:ext>
            </p:extLst>
          </p:nvPr>
        </p:nvGraphicFramePr>
        <p:xfrm>
          <a:off x="1250147" y="1524928"/>
          <a:ext cx="8411089" cy="40723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felt 5">
            <a:extLst>
              <a:ext uri="{FF2B5EF4-FFF2-40B4-BE49-F238E27FC236}">
                <a16:creationId xmlns:a16="http://schemas.microsoft.com/office/drawing/2014/main" id="{A908903F-96A8-D441-B147-0646A2573613}"/>
              </a:ext>
            </a:extLst>
          </p:cNvPr>
          <p:cNvSpPr txBox="1"/>
          <p:nvPr/>
        </p:nvSpPr>
        <p:spPr>
          <a:xfrm>
            <a:off x="972805" y="1935207"/>
            <a:ext cx="369332" cy="2865353"/>
          </a:xfrm>
          <a:prstGeom prst="rect">
            <a:avLst/>
          </a:prstGeom>
          <a:noFill/>
        </p:spPr>
        <p:txBody>
          <a:bodyPr vert="vert270" wrap="square" rtlCol="0">
            <a:spAutoFit/>
          </a:bodyPr>
          <a:lstStyle/>
          <a:p>
            <a:r>
              <a:rPr lang="en-US" sz="1200" i="1" dirty="0" smtClean="0">
                <a:solidFill>
                  <a:schemeClr val="tx2">
                    <a:lumMod val="75000"/>
                  </a:schemeClr>
                </a:solidFill>
                <a:latin typeface="Arial" panose="020B0604020202020204" pitchFamily="34" charset="0"/>
                <a:cs typeface="Arial" panose="020B0604020202020204" pitchFamily="34" charset="0"/>
              </a:rPr>
              <a:t>Age at onset of testicular growth (TG2)</a:t>
            </a:r>
            <a:endParaRPr lang="en-US" sz="1200" i="1" dirty="0">
              <a:solidFill>
                <a:schemeClr val="tx2">
                  <a:lumMod val="75000"/>
                </a:schemeClr>
              </a:solidFill>
              <a:latin typeface="Arial" panose="020B0604020202020204" pitchFamily="34" charset="0"/>
              <a:cs typeface="Arial" panose="020B0604020202020204" pitchFamily="34" charset="0"/>
            </a:endParaRPr>
          </a:p>
        </p:txBody>
      </p:sp>
      <p:sp>
        <p:nvSpPr>
          <p:cNvPr id="7" name="Tekstfelt 6"/>
          <p:cNvSpPr txBox="1"/>
          <p:nvPr/>
        </p:nvSpPr>
        <p:spPr>
          <a:xfrm>
            <a:off x="8610600" y="5008694"/>
            <a:ext cx="936104" cy="146194"/>
          </a:xfrm>
          <a:prstGeom prst="rect">
            <a:avLst/>
          </a:prstGeom>
          <a:noFill/>
        </p:spPr>
        <p:txBody>
          <a:bodyPr wrap="square" lIns="0" tIns="0" rIns="0" bIns="0" rtlCol="0">
            <a:spAutoFit/>
          </a:bodyPr>
          <a:lstStyle/>
          <a:p>
            <a:pPr>
              <a:lnSpc>
                <a:spcPct val="95000"/>
              </a:lnSpc>
            </a:pPr>
            <a:r>
              <a:rPr lang="da-DK" sz="1000" i="1" dirty="0">
                <a:solidFill>
                  <a:schemeClr val="tx2">
                    <a:lumMod val="75000"/>
                  </a:schemeClr>
                </a:solidFill>
                <a:latin typeface="Arial" panose="020B0604020202020204" pitchFamily="34" charset="0"/>
                <a:cs typeface="Arial" panose="020B0604020202020204" pitchFamily="34" charset="0"/>
              </a:rPr>
              <a:t>Year</a:t>
            </a:r>
          </a:p>
        </p:txBody>
      </p:sp>
      <p:sp>
        <p:nvSpPr>
          <p:cNvPr id="8" name="Tekstfelt 7">
            <a:extLst>
              <a:ext uri="{FF2B5EF4-FFF2-40B4-BE49-F238E27FC236}">
                <a16:creationId xmlns:a16="http://schemas.microsoft.com/office/drawing/2014/main" id="{9D665FCF-3947-CD45-9691-D02273CDBB50}"/>
              </a:ext>
            </a:extLst>
          </p:cNvPr>
          <p:cNvSpPr txBox="1"/>
          <p:nvPr/>
        </p:nvSpPr>
        <p:spPr>
          <a:xfrm>
            <a:off x="1891851" y="5597235"/>
            <a:ext cx="4859932" cy="146194"/>
          </a:xfrm>
          <a:prstGeom prst="rect">
            <a:avLst/>
          </a:prstGeom>
          <a:noFill/>
        </p:spPr>
        <p:txBody>
          <a:bodyPr wrap="square" lIns="0" tIns="0" rIns="0" bIns="0" rtlCol="0">
            <a:spAutoFit/>
          </a:bodyPr>
          <a:lstStyle/>
          <a:p>
            <a:pPr>
              <a:lnSpc>
                <a:spcPct val="95000"/>
              </a:lnSpc>
            </a:pPr>
            <a:r>
              <a:rPr lang="da-DK" sz="1000" i="1" dirty="0" err="1">
                <a:solidFill>
                  <a:schemeClr val="tx2">
                    <a:lumMod val="75000"/>
                  </a:schemeClr>
                </a:solidFill>
                <a:latin typeface="Arial" panose="020B0604020202020204" pitchFamily="34" charset="0"/>
                <a:cs typeface="Arial" panose="020B0604020202020204" pitchFamily="34" charset="0"/>
              </a:rPr>
              <a:t>Reproduction</a:t>
            </a:r>
            <a:r>
              <a:rPr lang="da-DK" sz="1000" i="1" dirty="0">
                <a:solidFill>
                  <a:schemeClr val="tx2">
                    <a:lumMod val="75000"/>
                  </a:schemeClr>
                </a:solidFill>
                <a:latin typeface="Arial" panose="020B0604020202020204" pitchFamily="34" charset="0"/>
                <a:cs typeface="Arial" panose="020B0604020202020204" pitchFamily="34" charset="0"/>
              </a:rPr>
              <a:t> </a:t>
            </a:r>
            <a:r>
              <a:rPr lang="da-DK" sz="1000" i="1" dirty="0" err="1">
                <a:solidFill>
                  <a:schemeClr val="tx2">
                    <a:lumMod val="75000"/>
                  </a:schemeClr>
                </a:solidFill>
                <a:latin typeface="Arial" panose="020B0604020202020204" pitchFamily="34" charset="0"/>
                <a:cs typeface="Arial" panose="020B0604020202020204" pitchFamily="34" charset="0"/>
              </a:rPr>
              <a:t>after</a:t>
            </a:r>
            <a:r>
              <a:rPr lang="da-DK" sz="1000" i="1" dirty="0">
                <a:solidFill>
                  <a:schemeClr val="tx2">
                    <a:lumMod val="75000"/>
                  </a:schemeClr>
                </a:solidFill>
                <a:latin typeface="Arial" panose="020B0604020202020204" pitchFamily="34" charset="0"/>
                <a:cs typeface="Arial" panose="020B0604020202020204" pitchFamily="34" charset="0"/>
              </a:rPr>
              <a:t> Sørensen et al</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2010, Lindgren, G</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1996 and Brix et al</a:t>
            </a:r>
            <a:r>
              <a:rPr lang="da-DK" sz="1000" i="1" dirty="0" smtClean="0">
                <a:solidFill>
                  <a:schemeClr val="tx2">
                    <a:lumMod val="75000"/>
                  </a:schemeClr>
                </a:solidFill>
                <a:latin typeface="Arial" panose="020B0604020202020204" pitchFamily="34" charset="0"/>
                <a:cs typeface="Arial" panose="020B0604020202020204" pitchFamily="34" charset="0"/>
              </a:rPr>
              <a:t>., </a:t>
            </a:r>
            <a:r>
              <a:rPr lang="da-DK" sz="1000" i="1" dirty="0">
                <a:solidFill>
                  <a:schemeClr val="tx2">
                    <a:lumMod val="75000"/>
                  </a:schemeClr>
                </a:solidFill>
                <a:latin typeface="Arial" panose="020B0604020202020204" pitchFamily="34" charset="0"/>
                <a:cs typeface="Arial" panose="020B0604020202020204" pitchFamily="34" charset="0"/>
              </a:rPr>
              <a:t>2018.</a:t>
            </a:r>
          </a:p>
        </p:txBody>
      </p:sp>
      <p:sp>
        <p:nvSpPr>
          <p:cNvPr id="9" name="Tekstfelt 8"/>
          <p:cNvSpPr txBox="1"/>
          <p:nvPr/>
        </p:nvSpPr>
        <p:spPr>
          <a:xfrm>
            <a:off x="7226273" y="1448276"/>
            <a:ext cx="4492775" cy="935449"/>
          </a:xfrm>
          <a:prstGeom prst="rect">
            <a:avLst/>
          </a:prstGeom>
          <a:noFill/>
          <a:ln w="38100">
            <a:solidFill>
              <a:srgbClr val="242EF0"/>
            </a:solidFill>
          </a:ln>
        </p:spPr>
        <p:txBody>
          <a:bodyPr wrap="square" lIns="0" tIns="0" rIns="0" bIns="0" rtlCol="0">
            <a:spAutoFit/>
          </a:bodyPr>
          <a:lstStyle/>
          <a:p>
            <a:pPr algn="ctr">
              <a:lnSpc>
                <a:spcPct val="95000"/>
              </a:lnSpc>
            </a:pPr>
            <a:r>
              <a:rPr lang="en-US" sz="2133" dirty="0">
                <a:latin typeface="+mn-lt"/>
              </a:rPr>
              <a:t>Other milestones attained 6-12 months earlier in our study (2018) than previously </a:t>
            </a:r>
          </a:p>
        </p:txBody>
      </p:sp>
    </p:spTree>
    <p:extLst>
      <p:ext uri="{BB962C8B-B14F-4D97-AF65-F5344CB8AC3E}">
        <p14:creationId xmlns:p14="http://schemas.microsoft.com/office/powerpoint/2010/main" val="4131929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felt 17">
            <a:extLst>
              <a:ext uri="{FF2B5EF4-FFF2-40B4-BE49-F238E27FC236}">
                <a16:creationId xmlns:a16="http://schemas.microsoft.com/office/drawing/2014/main" id="{9EF0F40E-83A9-3848-995F-7D02E00A7226}"/>
              </a:ext>
            </a:extLst>
          </p:cNvPr>
          <p:cNvSpPr txBox="1"/>
          <p:nvPr/>
        </p:nvSpPr>
        <p:spPr>
          <a:xfrm>
            <a:off x="8206096" y="4230867"/>
            <a:ext cx="3350749" cy="1220462"/>
          </a:xfrm>
          <a:prstGeom prst="rect">
            <a:avLst/>
          </a:prstGeom>
          <a:noFill/>
        </p:spPr>
        <p:txBody>
          <a:bodyPr wrap="square" lIns="0" tIns="0" rIns="0" bIns="0" rtlCol="0">
            <a:spAutoFit/>
          </a:bodyPr>
          <a:lstStyle/>
          <a:p>
            <a:pPr marL="228543" indent="-228543">
              <a:lnSpc>
                <a:spcPct val="100000"/>
              </a:lnSpc>
              <a:buFont typeface="Arial" charset="0"/>
              <a:buChar char="•"/>
            </a:pPr>
            <a:r>
              <a:rPr lang="en-GB" sz="1333" i="1" dirty="0">
                <a:latin typeface="AU Passata" panose="020B0503030502030804" pitchFamily="34" charset="77"/>
              </a:rPr>
              <a:t>Freedman et al, BMC </a:t>
            </a:r>
            <a:r>
              <a:rPr lang="en-GB" sz="1333" i="1" dirty="0" err="1">
                <a:latin typeface="AU Passata" panose="020B0503030502030804" pitchFamily="34" charset="77"/>
              </a:rPr>
              <a:t>pediatr</a:t>
            </a:r>
            <a:r>
              <a:rPr lang="en-GB" sz="1333" i="1" dirty="0">
                <a:latin typeface="AU Passata" panose="020B0503030502030804" pitchFamily="34" charset="77"/>
              </a:rPr>
              <a:t> 2003</a:t>
            </a:r>
          </a:p>
          <a:p>
            <a:pPr marL="228543" indent="-228543">
              <a:lnSpc>
                <a:spcPct val="100000"/>
              </a:lnSpc>
              <a:buFont typeface="Arial" charset="0"/>
              <a:buChar char="•"/>
            </a:pPr>
            <a:r>
              <a:rPr lang="en-GB" sz="1333" i="1" dirty="0">
                <a:latin typeface="AU Passata" panose="020B0503030502030804" pitchFamily="34" charset="77"/>
              </a:rPr>
              <a:t>Day et al, </a:t>
            </a:r>
            <a:r>
              <a:rPr lang="en-GB" sz="1333" i="1" dirty="0" err="1">
                <a:latin typeface="AU Passata" panose="020B0503030502030804" pitchFamily="34" charset="77"/>
              </a:rPr>
              <a:t>Sci</a:t>
            </a:r>
            <a:r>
              <a:rPr lang="en-GB" sz="1333" i="1" dirty="0">
                <a:latin typeface="AU Passata" panose="020B0503030502030804" pitchFamily="34" charset="77"/>
              </a:rPr>
              <a:t> Rep 2015</a:t>
            </a:r>
          </a:p>
          <a:p>
            <a:pPr marL="228543" indent="-228543">
              <a:lnSpc>
                <a:spcPct val="100000"/>
              </a:lnSpc>
              <a:buFont typeface="Arial" charset="0"/>
              <a:buChar char="•"/>
            </a:pPr>
            <a:r>
              <a:rPr lang="en-GB" sz="1333" i="1" dirty="0" err="1">
                <a:latin typeface="AU Passata" panose="020B0503030502030804" pitchFamily="34" charset="77"/>
              </a:rPr>
              <a:t>Berkey</a:t>
            </a:r>
            <a:r>
              <a:rPr lang="en-GB" sz="1333" i="1" dirty="0">
                <a:latin typeface="AU Passata" panose="020B0503030502030804" pitchFamily="34" charset="77"/>
              </a:rPr>
              <a:t>  et al, Cancer 1999</a:t>
            </a:r>
          </a:p>
          <a:p>
            <a:pPr marL="228543" indent="-228543">
              <a:lnSpc>
                <a:spcPct val="100000"/>
              </a:lnSpc>
              <a:buFont typeface="Arial" charset="0"/>
              <a:buChar char="•"/>
            </a:pPr>
            <a:r>
              <a:rPr lang="en-GB" sz="1333" i="1" dirty="0">
                <a:latin typeface="AU Passata" panose="020B0503030502030804" pitchFamily="34" charset="77"/>
              </a:rPr>
              <a:t>Moss et al, Epidemiol 1986</a:t>
            </a:r>
          </a:p>
          <a:p>
            <a:pPr marL="228543" indent="-228543">
              <a:lnSpc>
                <a:spcPct val="100000"/>
              </a:lnSpc>
              <a:buFont typeface="Arial" charset="0"/>
              <a:buChar char="•"/>
            </a:pPr>
            <a:r>
              <a:rPr lang="en-GB" sz="1333" i="1" dirty="0" err="1">
                <a:latin typeface="AU Passata" panose="020B0503030502030804" pitchFamily="34" charset="77"/>
              </a:rPr>
              <a:t>Ullsperger</a:t>
            </a:r>
            <a:r>
              <a:rPr lang="en-GB" sz="1333" i="1" dirty="0">
                <a:latin typeface="AU Passata" panose="020B0503030502030804" pitchFamily="34" charset="77"/>
              </a:rPr>
              <a:t> et al,  </a:t>
            </a:r>
            <a:r>
              <a:rPr lang="en-GB" sz="1333" i="1" dirty="0" err="1">
                <a:latin typeface="AU Passata" panose="020B0503030502030804" pitchFamily="34" charset="77"/>
              </a:rPr>
              <a:t>Psycol</a:t>
            </a:r>
            <a:r>
              <a:rPr lang="en-GB" sz="1333" i="1" dirty="0">
                <a:latin typeface="AU Passata" panose="020B0503030502030804" pitchFamily="34" charset="77"/>
              </a:rPr>
              <a:t> Bull 2017</a:t>
            </a:r>
            <a:endParaRPr lang="da-DK" sz="1333" i="1" dirty="0">
              <a:latin typeface="AU Passata" panose="020B0503030502030804" pitchFamily="34" charset="77"/>
            </a:endParaRPr>
          </a:p>
          <a:p>
            <a:pPr>
              <a:lnSpc>
                <a:spcPct val="95000"/>
              </a:lnSpc>
            </a:pPr>
            <a:endParaRPr lang="da-DK" sz="1333" i="1" dirty="0">
              <a:latin typeface="AU Passata" panose="020B0503030502030804" pitchFamily="34" charset="77"/>
            </a:endParaRPr>
          </a:p>
        </p:txBody>
      </p:sp>
      <p:sp>
        <p:nvSpPr>
          <p:cNvPr id="19" name="Højrepil 18">
            <a:extLst>
              <a:ext uri="{FF2B5EF4-FFF2-40B4-BE49-F238E27FC236}">
                <a16:creationId xmlns:a16="http://schemas.microsoft.com/office/drawing/2014/main" id="{00D465EF-1175-C34B-84F7-B17BEC33D8E1}"/>
              </a:ext>
            </a:extLst>
          </p:cNvPr>
          <p:cNvSpPr/>
          <p:nvPr/>
        </p:nvSpPr>
        <p:spPr>
          <a:xfrm>
            <a:off x="5414426" y="3523408"/>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0" name="Højrepil 19">
            <a:extLst>
              <a:ext uri="{FF2B5EF4-FFF2-40B4-BE49-F238E27FC236}">
                <a16:creationId xmlns:a16="http://schemas.microsoft.com/office/drawing/2014/main" id="{3CBE826F-7FBF-DD43-8B64-9129CFCE2E09}"/>
              </a:ext>
            </a:extLst>
          </p:cNvPr>
          <p:cNvSpPr/>
          <p:nvPr/>
        </p:nvSpPr>
        <p:spPr>
          <a:xfrm rot="18463333">
            <a:off x="4563595" y="2583068"/>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1" name="Højrepil 20">
            <a:extLst>
              <a:ext uri="{FF2B5EF4-FFF2-40B4-BE49-F238E27FC236}">
                <a16:creationId xmlns:a16="http://schemas.microsoft.com/office/drawing/2014/main" id="{5665525A-1FC4-A14E-8EC9-A6D328943063}"/>
              </a:ext>
            </a:extLst>
          </p:cNvPr>
          <p:cNvSpPr/>
          <p:nvPr/>
        </p:nvSpPr>
        <p:spPr>
          <a:xfrm rot="13882460">
            <a:off x="2890561" y="2553114"/>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2" name="Højrepil 21">
            <a:extLst>
              <a:ext uri="{FF2B5EF4-FFF2-40B4-BE49-F238E27FC236}">
                <a16:creationId xmlns:a16="http://schemas.microsoft.com/office/drawing/2014/main" id="{9841C283-2514-884C-940E-4052DEAB7042}"/>
              </a:ext>
            </a:extLst>
          </p:cNvPr>
          <p:cNvSpPr/>
          <p:nvPr/>
        </p:nvSpPr>
        <p:spPr>
          <a:xfrm rot="3322211">
            <a:off x="4752354" y="4412585"/>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3" name="Højrepil 22">
            <a:extLst>
              <a:ext uri="{FF2B5EF4-FFF2-40B4-BE49-F238E27FC236}">
                <a16:creationId xmlns:a16="http://schemas.microsoft.com/office/drawing/2014/main" id="{EA73AF3A-168A-2347-B3BD-FA1DF70E1E1F}"/>
              </a:ext>
            </a:extLst>
          </p:cNvPr>
          <p:cNvSpPr/>
          <p:nvPr/>
        </p:nvSpPr>
        <p:spPr>
          <a:xfrm rot="7407179">
            <a:off x="2974397" y="4386573"/>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4" name="Højrepil 23">
            <a:extLst>
              <a:ext uri="{FF2B5EF4-FFF2-40B4-BE49-F238E27FC236}">
                <a16:creationId xmlns:a16="http://schemas.microsoft.com/office/drawing/2014/main" id="{EC51B103-2BFE-934D-AF6E-2B49F4D5BD9D}"/>
              </a:ext>
            </a:extLst>
          </p:cNvPr>
          <p:cNvSpPr/>
          <p:nvPr/>
        </p:nvSpPr>
        <p:spPr>
          <a:xfrm rot="10800000">
            <a:off x="2276818" y="3473097"/>
            <a:ext cx="524626" cy="33311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5" name="Ellipse 24">
            <a:extLst>
              <a:ext uri="{FF2B5EF4-FFF2-40B4-BE49-F238E27FC236}">
                <a16:creationId xmlns:a16="http://schemas.microsoft.com/office/drawing/2014/main" id="{724D25D7-9CF4-F043-AB64-832905D4E750}"/>
              </a:ext>
            </a:extLst>
          </p:cNvPr>
          <p:cNvSpPr/>
          <p:nvPr/>
        </p:nvSpPr>
        <p:spPr>
          <a:xfrm>
            <a:off x="2982657" y="3045394"/>
            <a:ext cx="2250430" cy="129494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397">
              <a:latin typeface="AU Passata" panose="020B0503030502030804" pitchFamily="34" charset="77"/>
            </a:endParaRPr>
          </a:p>
        </p:txBody>
      </p:sp>
      <p:sp>
        <p:nvSpPr>
          <p:cNvPr id="26" name="Tekstfelt 25">
            <a:extLst>
              <a:ext uri="{FF2B5EF4-FFF2-40B4-BE49-F238E27FC236}">
                <a16:creationId xmlns:a16="http://schemas.microsoft.com/office/drawing/2014/main" id="{3A3DA22D-0D02-3442-A77A-9EE595B7CEA6}"/>
              </a:ext>
            </a:extLst>
          </p:cNvPr>
          <p:cNvSpPr txBox="1"/>
          <p:nvPr/>
        </p:nvSpPr>
        <p:spPr>
          <a:xfrm>
            <a:off x="2884112" y="3160475"/>
            <a:ext cx="2474887" cy="912814"/>
          </a:xfrm>
          <a:prstGeom prst="rect">
            <a:avLst/>
          </a:prstGeom>
          <a:noFill/>
        </p:spPr>
        <p:txBody>
          <a:bodyPr wrap="square" rtlCol="0">
            <a:spAutoFit/>
          </a:bodyPr>
          <a:lstStyle/>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Early</a:t>
            </a:r>
            <a:r>
              <a:rPr lang="da-DK" sz="2666" dirty="0">
                <a:solidFill>
                  <a:schemeClr val="bg1"/>
                </a:solidFill>
                <a:latin typeface="AU Passata" panose="020B0503030502030804" pitchFamily="34" charset="77"/>
                <a:ea typeface="Franklin Gothic Book" charset="0"/>
                <a:cs typeface="Franklin Gothic Book" charset="0"/>
              </a:rPr>
              <a:t> </a:t>
            </a:r>
          </a:p>
          <a:p>
            <a:pPr algn="ctr">
              <a:lnSpc>
                <a:spcPct val="100000"/>
              </a:lnSpc>
            </a:pPr>
            <a:r>
              <a:rPr lang="da-DK" sz="2666" dirty="0" err="1">
                <a:solidFill>
                  <a:schemeClr val="bg1"/>
                </a:solidFill>
                <a:latin typeface="AU Passata" panose="020B0503030502030804" pitchFamily="34" charset="77"/>
                <a:ea typeface="Franklin Gothic Book" charset="0"/>
                <a:cs typeface="Franklin Gothic Book" charset="0"/>
              </a:rPr>
              <a:t>puberty</a:t>
            </a:r>
            <a:endParaRPr lang="da-DK" sz="2666" dirty="0">
              <a:solidFill>
                <a:schemeClr val="bg1"/>
              </a:solidFill>
              <a:latin typeface="AU Passata" panose="020B0503030502030804" pitchFamily="34" charset="77"/>
              <a:ea typeface="Franklin Gothic Book" charset="0"/>
              <a:cs typeface="Franklin Gothic Book" charset="0"/>
            </a:endParaRPr>
          </a:p>
        </p:txBody>
      </p:sp>
      <p:sp>
        <p:nvSpPr>
          <p:cNvPr id="27" name="Rektangel 26">
            <a:extLst>
              <a:ext uri="{FF2B5EF4-FFF2-40B4-BE49-F238E27FC236}">
                <a16:creationId xmlns:a16="http://schemas.microsoft.com/office/drawing/2014/main" id="{7DAF1247-3945-9549-9976-DC5D52ABAE43}"/>
              </a:ext>
            </a:extLst>
          </p:cNvPr>
          <p:cNvSpPr/>
          <p:nvPr/>
        </p:nvSpPr>
        <p:spPr bwMode="auto">
          <a:xfrm>
            <a:off x="4856262" y="1974143"/>
            <a:ext cx="376825" cy="434895"/>
          </a:xfrm>
          <a:prstGeom prst="rect">
            <a:avLst/>
          </a:prstGeom>
          <a:solidFill>
            <a:srgbClr val="7030A0"/>
          </a:solidFill>
          <a:ln w="1778" cap="flat" cmpd="sng" algn="ctr">
            <a:solidFill>
              <a:schemeClr val="accent2"/>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95000"/>
              </a:lnSpc>
              <a:defRPr/>
            </a:pPr>
            <a:r>
              <a:rPr lang="da-DK" sz="2133" dirty="0">
                <a:solidFill>
                  <a:schemeClr val="bg1"/>
                </a:solidFill>
                <a:latin typeface="AU Passata" panose="020B0503030502030804" pitchFamily="34" charset="77"/>
              </a:rPr>
              <a:t>?</a:t>
            </a:r>
          </a:p>
        </p:txBody>
      </p:sp>
      <p:sp>
        <p:nvSpPr>
          <p:cNvPr id="28" name="Tekstfelt 23">
            <a:extLst>
              <a:ext uri="{FF2B5EF4-FFF2-40B4-BE49-F238E27FC236}">
                <a16:creationId xmlns:a16="http://schemas.microsoft.com/office/drawing/2014/main" id="{73832762-9C78-8449-8EA0-8252CFED05AF}"/>
              </a:ext>
            </a:extLst>
          </p:cNvPr>
          <p:cNvSpPr txBox="1">
            <a:spLocks noChangeArrowheads="1"/>
          </p:cNvSpPr>
          <p:nvPr/>
        </p:nvSpPr>
        <p:spPr bwMode="auto">
          <a:xfrm>
            <a:off x="1695539" y="2070399"/>
            <a:ext cx="2515209" cy="311817"/>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Psychopathology</a:t>
            </a:r>
          </a:p>
        </p:txBody>
      </p:sp>
      <p:grpSp>
        <p:nvGrpSpPr>
          <p:cNvPr id="29" name="Grupper 42">
            <a:extLst>
              <a:ext uri="{FF2B5EF4-FFF2-40B4-BE49-F238E27FC236}">
                <a16:creationId xmlns:a16="http://schemas.microsoft.com/office/drawing/2014/main" id="{DDD43032-61B1-D140-86E7-55F093EA5698}"/>
              </a:ext>
            </a:extLst>
          </p:cNvPr>
          <p:cNvGrpSpPr/>
          <p:nvPr/>
        </p:nvGrpSpPr>
        <p:grpSpPr>
          <a:xfrm>
            <a:off x="477787" y="3362983"/>
            <a:ext cx="8305150" cy="2024642"/>
            <a:chOff x="2625977" y="2248628"/>
            <a:chExt cx="6230485" cy="1518877"/>
          </a:xfrm>
        </p:grpSpPr>
        <p:sp>
          <p:nvSpPr>
            <p:cNvPr id="30" name="Tekstfelt 6">
              <a:extLst>
                <a:ext uri="{FF2B5EF4-FFF2-40B4-BE49-F238E27FC236}">
                  <a16:creationId xmlns:a16="http://schemas.microsoft.com/office/drawing/2014/main" id="{DF39E862-5A9E-AE44-9AAF-A7BEFC1ACA7E}"/>
                </a:ext>
              </a:extLst>
            </p:cNvPr>
            <p:cNvSpPr txBox="1">
              <a:spLocks noChangeArrowheads="1"/>
            </p:cNvSpPr>
            <p:nvPr/>
          </p:nvSpPr>
          <p:spPr bwMode="auto">
            <a:xfrm>
              <a:off x="6840337" y="2293111"/>
              <a:ext cx="2016125" cy="467846"/>
            </a:xfrm>
            <a:prstGeom prst="rect">
              <a:avLst/>
            </a:prstGeom>
            <a:noFill/>
            <a:ln w="9525">
              <a:noFill/>
              <a:miter lim="800000"/>
              <a:headEnd/>
              <a:tailEnd/>
            </a:ln>
          </p:spPr>
          <p:txBody>
            <a:bodyPr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Testicular cancer and breast cancer</a:t>
              </a:r>
            </a:p>
          </p:txBody>
        </p:sp>
        <p:sp>
          <p:nvSpPr>
            <p:cNvPr id="31" name="Tekstfelt 15">
              <a:extLst>
                <a:ext uri="{FF2B5EF4-FFF2-40B4-BE49-F238E27FC236}">
                  <a16:creationId xmlns:a16="http://schemas.microsoft.com/office/drawing/2014/main" id="{E936EEFF-3B39-D34A-A3A4-287AF76ED00B}"/>
                </a:ext>
              </a:extLst>
            </p:cNvPr>
            <p:cNvSpPr txBox="1">
              <a:spLocks noChangeArrowheads="1"/>
            </p:cNvSpPr>
            <p:nvPr/>
          </p:nvSpPr>
          <p:spPr bwMode="auto">
            <a:xfrm>
              <a:off x="5690388" y="3527780"/>
              <a:ext cx="1671638" cy="233924"/>
            </a:xfrm>
            <a:prstGeom prst="rect">
              <a:avLst/>
            </a:prstGeom>
            <a:noFill/>
            <a:ln w="9525">
              <a:noFill/>
              <a:miter lim="800000"/>
              <a:headEnd/>
              <a:tailEnd/>
            </a:ln>
          </p:spPr>
          <p:txBody>
            <a:bodyPr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Diabetes</a:t>
              </a:r>
            </a:p>
          </p:txBody>
        </p:sp>
        <p:sp>
          <p:nvSpPr>
            <p:cNvPr id="32" name="Tekstfelt 16">
              <a:extLst>
                <a:ext uri="{FF2B5EF4-FFF2-40B4-BE49-F238E27FC236}">
                  <a16:creationId xmlns:a16="http://schemas.microsoft.com/office/drawing/2014/main" id="{FDF9FA0F-668A-E24E-B9C8-E79713167FD8}"/>
                </a:ext>
              </a:extLst>
            </p:cNvPr>
            <p:cNvSpPr txBox="1">
              <a:spLocks noChangeArrowheads="1"/>
            </p:cNvSpPr>
            <p:nvPr/>
          </p:nvSpPr>
          <p:spPr bwMode="auto">
            <a:xfrm>
              <a:off x="4115037" y="3533581"/>
              <a:ext cx="1223963" cy="233924"/>
            </a:xfrm>
            <a:prstGeom prst="rect">
              <a:avLst/>
            </a:prstGeom>
            <a:noFill/>
            <a:ln w="9525">
              <a:noFill/>
              <a:miter lim="800000"/>
              <a:headEnd/>
              <a:tailEnd/>
            </a:ln>
          </p:spPr>
          <p:txBody>
            <a:bodyPr lIns="0" tIns="0" rIns="0" bIns="0">
              <a:spAutoFit/>
            </a:bodyPr>
            <a:lstStyle/>
            <a:p>
              <a:pPr>
                <a:lnSpc>
                  <a:spcPct val="95000"/>
                </a:lnSpc>
                <a:buFont typeface="AU Passata"/>
                <a:buNone/>
              </a:pPr>
              <a:r>
                <a:rPr lang="en-US" sz="2133" dirty="0">
                  <a:latin typeface="AU Passata" panose="020B0503030502030804" pitchFamily="34" charset="77"/>
                  <a:ea typeface="Lucida Sans Unicode" charset="0"/>
                  <a:cs typeface="Lucida Sans Unicode" charset="0"/>
                </a:rPr>
                <a:t>Obesity</a:t>
              </a:r>
            </a:p>
          </p:txBody>
        </p:sp>
        <p:sp>
          <p:nvSpPr>
            <p:cNvPr id="33" name="Tekstfelt 23">
              <a:extLst>
                <a:ext uri="{FF2B5EF4-FFF2-40B4-BE49-F238E27FC236}">
                  <a16:creationId xmlns:a16="http://schemas.microsoft.com/office/drawing/2014/main" id="{71E62DB1-C991-574B-9C53-A92A77C73D4B}"/>
                </a:ext>
              </a:extLst>
            </p:cNvPr>
            <p:cNvSpPr txBox="1">
              <a:spLocks noChangeArrowheads="1"/>
            </p:cNvSpPr>
            <p:nvPr/>
          </p:nvSpPr>
          <p:spPr bwMode="auto">
            <a:xfrm>
              <a:off x="2625977" y="2248628"/>
              <a:ext cx="1579530" cy="467846"/>
            </a:xfrm>
            <a:prstGeom prst="rect">
              <a:avLst/>
            </a:prstGeom>
            <a:noFill/>
            <a:ln w="9525">
              <a:noFill/>
              <a:miter lim="800000"/>
              <a:headEnd/>
              <a:tailEnd/>
            </a:ln>
          </p:spPr>
          <p:txBody>
            <a:bodyPr wrap="square" lIns="0" tIns="0" rIns="0" bIns="0">
              <a:spAutoFit/>
            </a:bodyPr>
            <a:lstStyle/>
            <a:p>
              <a:pPr>
                <a:lnSpc>
                  <a:spcPct val="95000"/>
                </a:lnSpc>
                <a:buFont typeface="AU Passata"/>
                <a:buNone/>
              </a:pPr>
              <a:r>
                <a:rPr lang="en-US" sz="2133" dirty="0" smtClean="0">
                  <a:latin typeface="AU Passata" panose="020B0503030502030804" pitchFamily="34" charset="77"/>
                  <a:ea typeface="Lucida Sans Unicode" charset="0"/>
                  <a:cs typeface="Lucida Sans Unicode" charset="0"/>
                </a:rPr>
                <a:t>Cardiovascular diseases</a:t>
              </a:r>
              <a:endParaRPr lang="en-US" sz="2133" dirty="0">
                <a:latin typeface="AU Passata" panose="020B0503030502030804" pitchFamily="34" charset="77"/>
                <a:ea typeface="Lucida Sans Unicode" charset="0"/>
                <a:cs typeface="Lucida Sans Unicode" charset="0"/>
              </a:endParaRPr>
            </a:p>
          </p:txBody>
        </p:sp>
      </p:grpSp>
      <p:sp>
        <p:nvSpPr>
          <p:cNvPr id="34" name="Titel 1"/>
          <p:cNvSpPr txBox="1">
            <a:spLocks/>
          </p:cNvSpPr>
          <p:nvPr/>
        </p:nvSpPr>
        <p:spPr bwMode="auto">
          <a:xfrm>
            <a:off x="477788" y="296133"/>
            <a:ext cx="11556000" cy="7521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kern="0" dirty="0" smtClean="0"/>
              <a:t>IS IT IMPORTANT?</a:t>
            </a:r>
            <a:endParaRPr lang="da-DK" kern="0" dirty="0"/>
          </a:p>
        </p:txBody>
      </p:sp>
    </p:spTree>
    <p:extLst>
      <p:ext uri="{BB962C8B-B14F-4D97-AF65-F5344CB8AC3E}">
        <p14:creationId xmlns:p14="http://schemas.microsoft.com/office/powerpoint/2010/main" val="39307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p:bldP spid="27" grpId="0" animBg="1"/>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2_AU2007">
  <a:themeElements>
    <a:clrScheme name="">
      <a:dk1>
        <a:srgbClr val="000000"/>
      </a:dk1>
      <a:lt1>
        <a:srgbClr val="FFFFFF"/>
      </a:lt1>
      <a:dk2>
        <a:srgbClr val="81A0C6"/>
      </a:dk2>
      <a:lt2>
        <a:srgbClr val="03428E"/>
      </a:lt2>
      <a:accent1>
        <a:srgbClr val="FFFFFF"/>
      </a:accent1>
      <a:accent2>
        <a:srgbClr val="808092"/>
      </a:accent2>
      <a:accent3>
        <a:srgbClr val="FFFFFF"/>
      </a:accent3>
      <a:accent4>
        <a:srgbClr val="000000"/>
      </a:accent4>
      <a:accent5>
        <a:srgbClr val="FFFFFF"/>
      </a:accent5>
      <a:accent6>
        <a:srgbClr val="737384"/>
      </a:accent6>
      <a:hlink>
        <a:srgbClr val="03428E"/>
      </a:hlink>
      <a:folHlink>
        <a:srgbClr val="03428E"/>
      </a:folHlink>
    </a:clrScheme>
    <a:fontScheme name="AU2003">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2297</Words>
  <Application>Microsoft Office PowerPoint</Application>
  <PresentationFormat>Brugerdefineret</PresentationFormat>
  <Paragraphs>384</Paragraphs>
  <Slides>46</Slides>
  <Notes>44</Notes>
  <HiddenSlides>0</HiddenSlides>
  <MMClips>0</MMClips>
  <ScaleCrop>false</ScaleCrop>
  <HeadingPairs>
    <vt:vector size="6" baseType="variant">
      <vt:variant>
        <vt:lpstr>Benyttede skrifttyper</vt:lpstr>
      </vt:variant>
      <vt:variant>
        <vt:i4>15</vt:i4>
      </vt:variant>
      <vt:variant>
        <vt:lpstr>Tema</vt:lpstr>
      </vt:variant>
      <vt:variant>
        <vt:i4>2</vt:i4>
      </vt:variant>
      <vt:variant>
        <vt:lpstr>Slidetitler</vt:lpstr>
      </vt:variant>
      <vt:variant>
        <vt:i4>46</vt:i4>
      </vt:variant>
    </vt:vector>
  </HeadingPairs>
  <TitlesOfParts>
    <vt:vector size="63" baseType="lpstr">
      <vt:lpstr>Arial</vt:lpstr>
      <vt:lpstr>Tahoma</vt:lpstr>
      <vt:lpstr>Franklin Gothic Book</vt:lpstr>
      <vt:lpstr>Calibri</vt:lpstr>
      <vt:lpstr>Lucida Sans</vt:lpstr>
      <vt:lpstr>Lucida Sans Unicode</vt:lpstr>
      <vt:lpstr>Verdana</vt:lpstr>
      <vt:lpstr>AU Passata Light</vt:lpstr>
      <vt:lpstr>Wingdings</vt:lpstr>
      <vt:lpstr>Wingdings 3</vt:lpstr>
      <vt:lpstr>Microsoft New Tai Lue</vt:lpstr>
      <vt:lpstr>Georgia</vt:lpstr>
      <vt:lpstr>AU Peto</vt:lpstr>
      <vt:lpstr>AU Passata</vt:lpstr>
      <vt:lpstr>Times New Roman</vt:lpstr>
      <vt:lpstr>AU 16:9</vt:lpstr>
      <vt:lpstr>2_AU2007</vt:lpstr>
      <vt:lpstr> Early life exposure and pubertal development: The DNBC Puberty cohort  professor of epidemiology Cecilia høst ramlau-Hansen, MHSc, PhD  department of public health Aarhus university, denmark</vt:lpstr>
      <vt:lpstr>PowerPoint-præsentation</vt:lpstr>
      <vt:lpstr>The danish national birth cohort</vt:lpstr>
      <vt:lpstr>The danish national birth cohort, 2022</vt:lpstr>
      <vt:lpstr>Puberty and the DNBC puberty cohort</vt:lpstr>
      <vt:lpstr>secular trend in age at menarche</vt:lpstr>
      <vt:lpstr>Timing of puberty: age at menarche</vt:lpstr>
      <vt:lpstr>Boys: age at onset of puberty (G2)</vt:lpstr>
      <vt:lpstr>PowerPoint-præsentation</vt:lpstr>
      <vt:lpstr>DETERMINANTS OF PUBERTAL TIMING?</vt:lpstr>
      <vt:lpstr>the dnbc puberty cohort</vt:lpstr>
      <vt:lpstr>PowerPoint-præsentation</vt:lpstr>
      <vt:lpstr>Flowchart of the puberty cohort</vt:lpstr>
      <vt:lpstr>Validation study: information bias?</vt:lpstr>
      <vt:lpstr>Validation study: information bias?</vt:lpstr>
      <vt:lpstr>PowerPoint-præsentation</vt:lpstr>
      <vt:lpstr>PowerPoint-præsentation</vt:lpstr>
      <vt:lpstr>PowerPoint-præsentation</vt:lpstr>
      <vt:lpstr>PowerPoint-præsentation</vt:lpstr>
      <vt:lpstr>PowerPoint-præsentation</vt:lpstr>
      <vt:lpstr>Sampling and selection weights</vt:lpstr>
      <vt:lpstr>maternal and childhood Obesity and timing of puberty</vt:lpstr>
      <vt:lpstr>PowerPoint-præsentation</vt:lpstr>
      <vt:lpstr>U.S. Adults, self-reported obesity 2020 </vt:lpstr>
      <vt:lpstr>PowerPoint-præsentation</vt:lpstr>
      <vt:lpstr>PowerPoint-præsentation</vt:lpstr>
      <vt:lpstr>PowerPoint-præsentation</vt:lpstr>
      <vt:lpstr>CHILDHOOD OBESITY - RESULTS</vt:lpstr>
      <vt:lpstr>CONCLUSIONS</vt:lpstr>
      <vt:lpstr>DETERMINANTS OF PUBERTAL TIMING</vt:lpstr>
      <vt:lpstr>MATERNAL BMI AND PUBERTY</vt:lpstr>
      <vt:lpstr>PowerPoint-præsentation</vt:lpstr>
      <vt:lpstr>PRE-PREGNANYC OBESITY AND PUBERTY - RESULTS</vt:lpstr>
      <vt:lpstr>CONCLUSIONS</vt:lpstr>
      <vt:lpstr>Conclusions from the Puberty cohort</vt:lpstr>
      <vt:lpstr>PowerPoint-præsentation</vt:lpstr>
      <vt:lpstr>LIMITATIONS OF THE PUBERTY COHORT</vt:lpstr>
      <vt:lpstr>OTHER FINDINGS FROM THE PUBERTY COHORT</vt:lpstr>
      <vt:lpstr>Early life EXPOSURES part one</vt:lpstr>
      <vt:lpstr>Early life exposures Part two</vt:lpstr>
      <vt:lpstr>MATERNAL AGE At menarche and PUBERTY</vt:lpstr>
      <vt:lpstr>STRENGHTS OF THE PUBERTY COHORT</vt:lpstr>
      <vt:lpstr>Girls: Age at onset of puberty (B2)</vt:lpstr>
      <vt:lpstr>Data structure</vt:lpstr>
      <vt:lpstr>Data structure and statistical model</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2022-05-03T06:23:47Z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636516056555803338</vt:lpwstr>
  </property>
  <property fmtid="{D5CDD505-2E9C-101B-9397-08002B2CF9AE}" pid="60" name="TemplafyTimeStamp">
    <vt:lpwstr>2017-02-24T14:35:30.3621506Z</vt:lpwstr>
  </property>
  <property fmtid="{D5CDD505-2E9C-101B-9397-08002B2CF9AE}" pid="61" name="OfficeID">
    <vt:lpwstr>2240</vt:lpwstr>
  </property>
  <property fmtid="{D5CDD505-2E9C-101B-9397-08002B2CF9AE}" pid="62" name="colorthemechange">
    <vt:lpwstr>True</vt:lpwstr>
  </property>
</Properties>
</file>