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handoutMasterIdLst>
    <p:handoutMasterId r:id="rId24"/>
  </p:handoutMasterIdLst>
  <p:sldIdLst>
    <p:sldId id="293" r:id="rId2"/>
    <p:sldId id="304" r:id="rId3"/>
    <p:sldId id="266" r:id="rId4"/>
    <p:sldId id="259" r:id="rId5"/>
    <p:sldId id="260" r:id="rId6"/>
    <p:sldId id="262" r:id="rId7"/>
    <p:sldId id="265" r:id="rId8"/>
    <p:sldId id="263" r:id="rId9"/>
    <p:sldId id="294" r:id="rId10"/>
    <p:sldId id="270" r:id="rId11"/>
    <p:sldId id="295" r:id="rId12"/>
    <p:sldId id="296" r:id="rId13"/>
    <p:sldId id="297" r:id="rId14"/>
    <p:sldId id="299" r:id="rId15"/>
    <p:sldId id="300" r:id="rId16"/>
    <p:sldId id="302" r:id="rId17"/>
    <p:sldId id="276" r:id="rId18"/>
    <p:sldId id="298" r:id="rId19"/>
    <p:sldId id="303" r:id="rId20"/>
    <p:sldId id="291" r:id="rId21"/>
    <p:sldId id="301" r:id="rId22"/>
  </p:sldIdLst>
  <p:sldSz cx="9144000" cy="6858000" type="screen4x3"/>
  <p:notesSz cx="6886575" cy="10017125"/>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55" userDrawn="1">
          <p15:clr>
            <a:srgbClr val="A4A3A4"/>
          </p15:clr>
        </p15:guide>
        <p15:guide id="2" pos="216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5380" autoAdjust="0"/>
  </p:normalViewPr>
  <p:slideViewPr>
    <p:cSldViewPr>
      <p:cViewPr varScale="1">
        <p:scale>
          <a:sx n="88" d="100"/>
          <a:sy n="88" d="100"/>
        </p:scale>
        <p:origin x="1464" y="84"/>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72" d="100"/>
          <a:sy n="72" d="100"/>
        </p:scale>
        <p:origin x="3192" y="78"/>
      </p:cViewPr>
      <p:guideLst>
        <p:guide orient="horz" pos="3155"/>
        <p:guide pos="216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1"/>
            <a:ext cx="2984183" cy="500856"/>
          </a:xfrm>
          <a:prstGeom prst="rect">
            <a:avLst/>
          </a:prstGeom>
        </p:spPr>
        <p:txBody>
          <a:bodyPr vert="horz" lIns="96587" tIns="48294" rIns="96587" bIns="48294" rtlCol="0"/>
          <a:lstStyle>
            <a:lvl1pPr algn="l">
              <a:defRPr sz="1300"/>
            </a:lvl1pPr>
          </a:lstStyle>
          <a:p>
            <a:endParaRPr lang="da-DK"/>
          </a:p>
        </p:txBody>
      </p:sp>
      <p:sp>
        <p:nvSpPr>
          <p:cNvPr id="3" name="Pladsholder til dato 2"/>
          <p:cNvSpPr>
            <a:spLocks noGrp="1"/>
          </p:cNvSpPr>
          <p:nvPr>
            <p:ph type="dt" sz="quarter" idx="1"/>
          </p:nvPr>
        </p:nvSpPr>
        <p:spPr>
          <a:xfrm>
            <a:off x="3900799" y="1"/>
            <a:ext cx="2984183" cy="500856"/>
          </a:xfrm>
          <a:prstGeom prst="rect">
            <a:avLst/>
          </a:prstGeom>
        </p:spPr>
        <p:txBody>
          <a:bodyPr vert="horz" lIns="96587" tIns="48294" rIns="96587" bIns="48294" rtlCol="0"/>
          <a:lstStyle>
            <a:lvl1pPr algn="r">
              <a:defRPr sz="1300"/>
            </a:lvl1pPr>
          </a:lstStyle>
          <a:p>
            <a:fld id="{00EC66CA-D577-457E-98C8-5980455558EF}" type="datetimeFigureOut">
              <a:rPr lang="da-DK" smtClean="0"/>
              <a:pPr/>
              <a:t>07-06-2021</a:t>
            </a:fld>
            <a:endParaRPr lang="da-DK"/>
          </a:p>
        </p:txBody>
      </p:sp>
      <p:sp>
        <p:nvSpPr>
          <p:cNvPr id="4" name="Pladsholder til sidefod 3"/>
          <p:cNvSpPr>
            <a:spLocks noGrp="1"/>
          </p:cNvSpPr>
          <p:nvPr>
            <p:ph type="ftr" sz="quarter" idx="2"/>
          </p:nvPr>
        </p:nvSpPr>
        <p:spPr>
          <a:xfrm>
            <a:off x="0" y="9514531"/>
            <a:ext cx="2984183" cy="500856"/>
          </a:xfrm>
          <a:prstGeom prst="rect">
            <a:avLst/>
          </a:prstGeom>
        </p:spPr>
        <p:txBody>
          <a:bodyPr vert="horz" lIns="96587" tIns="48294" rIns="96587" bIns="48294" rtlCol="0" anchor="b"/>
          <a:lstStyle>
            <a:lvl1pPr algn="l">
              <a:defRPr sz="1300"/>
            </a:lvl1pPr>
          </a:lstStyle>
          <a:p>
            <a:endParaRPr lang="da-DK"/>
          </a:p>
        </p:txBody>
      </p:sp>
      <p:sp>
        <p:nvSpPr>
          <p:cNvPr id="5" name="Pladsholder til diasnummer 4"/>
          <p:cNvSpPr>
            <a:spLocks noGrp="1"/>
          </p:cNvSpPr>
          <p:nvPr>
            <p:ph type="sldNum" sz="quarter" idx="3"/>
          </p:nvPr>
        </p:nvSpPr>
        <p:spPr>
          <a:xfrm>
            <a:off x="3900799" y="9514531"/>
            <a:ext cx="2984183" cy="500856"/>
          </a:xfrm>
          <a:prstGeom prst="rect">
            <a:avLst/>
          </a:prstGeom>
        </p:spPr>
        <p:txBody>
          <a:bodyPr vert="horz" lIns="96587" tIns="48294" rIns="96587" bIns="48294" rtlCol="0" anchor="b"/>
          <a:lstStyle>
            <a:lvl1pPr algn="r">
              <a:defRPr sz="1300"/>
            </a:lvl1pPr>
          </a:lstStyle>
          <a:p>
            <a:fld id="{063D0D38-8EDC-4A0E-BAC1-68A0F148669E}" type="slidenum">
              <a:rPr lang="da-DK" smtClean="0"/>
              <a:pPr/>
              <a:t>‹nr.›</a:t>
            </a:fld>
            <a:endParaRPr lang="da-DK"/>
          </a:p>
        </p:txBody>
      </p:sp>
    </p:spTree>
    <p:extLst>
      <p:ext uri="{BB962C8B-B14F-4D97-AF65-F5344CB8AC3E}">
        <p14:creationId xmlns:p14="http://schemas.microsoft.com/office/powerpoint/2010/main" val="15314021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1"/>
            <a:ext cx="2984183" cy="500856"/>
          </a:xfrm>
          <a:prstGeom prst="rect">
            <a:avLst/>
          </a:prstGeom>
        </p:spPr>
        <p:txBody>
          <a:bodyPr vert="horz" lIns="96587" tIns="48294" rIns="96587" bIns="48294" rtlCol="0"/>
          <a:lstStyle>
            <a:lvl1pPr algn="l">
              <a:defRPr sz="1300"/>
            </a:lvl1pPr>
          </a:lstStyle>
          <a:p>
            <a:endParaRPr lang="da-DK"/>
          </a:p>
        </p:txBody>
      </p:sp>
      <p:sp>
        <p:nvSpPr>
          <p:cNvPr id="3" name="Pladsholder til dato 2"/>
          <p:cNvSpPr>
            <a:spLocks noGrp="1"/>
          </p:cNvSpPr>
          <p:nvPr>
            <p:ph type="dt" idx="1"/>
          </p:nvPr>
        </p:nvSpPr>
        <p:spPr>
          <a:xfrm>
            <a:off x="3900799" y="1"/>
            <a:ext cx="2984183" cy="500856"/>
          </a:xfrm>
          <a:prstGeom prst="rect">
            <a:avLst/>
          </a:prstGeom>
        </p:spPr>
        <p:txBody>
          <a:bodyPr vert="horz" lIns="96587" tIns="48294" rIns="96587" bIns="48294" rtlCol="0"/>
          <a:lstStyle>
            <a:lvl1pPr algn="r">
              <a:defRPr sz="1300"/>
            </a:lvl1pPr>
          </a:lstStyle>
          <a:p>
            <a:fld id="{D3A06A06-7C24-48AD-8B0C-D77CD62935F8}" type="datetimeFigureOut">
              <a:rPr lang="da-DK" smtClean="0"/>
              <a:pPr/>
              <a:t>07-06-2021</a:t>
            </a:fld>
            <a:endParaRPr lang="da-DK"/>
          </a:p>
        </p:txBody>
      </p:sp>
      <p:sp>
        <p:nvSpPr>
          <p:cNvPr id="4" name="Pladsholder til diasbillede 3"/>
          <p:cNvSpPr>
            <a:spLocks noGrp="1" noRot="1" noChangeAspect="1"/>
          </p:cNvSpPr>
          <p:nvPr>
            <p:ph type="sldImg" idx="2"/>
          </p:nvPr>
        </p:nvSpPr>
        <p:spPr>
          <a:xfrm>
            <a:off x="939800" y="750888"/>
            <a:ext cx="5006975" cy="3756025"/>
          </a:xfrm>
          <a:prstGeom prst="rect">
            <a:avLst/>
          </a:prstGeom>
          <a:noFill/>
          <a:ln w="12700">
            <a:solidFill>
              <a:prstClr val="black"/>
            </a:solidFill>
          </a:ln>
        </p:spPr>
        <p:txBody>
          <a:bodyPr vert="horz" lIns="96587" tIns="48294" rIns="96587" bIns="48294" rtlCol="0" anchor="ctr"/>
          <a:lstStyle/>
          <a:p>
            <a:endParaRPr lang="da-DK"/>
          </a:p>
        </p:txBody>
      </p:sp>
      <p:sp>
        <p:nvSpPr>
          <p:cNvPr id="5" name="Pladsholder til noter 4"/>
          <p:cNvSpPr>
            <a:spLocks noGrp="1"/>
          </p:cNvSpPr>
          <p:nvPr>
            <p:ph type="body" sz="quarter" idx="3"/>
          </p:nvPr>
        </p:nvSpPr>
        <p:spPr>
          <a:xfrm>
            <a:off x="688658" y="4758135"/>
            <a:ext cx="5509260" cy="4507706"/>
          </a:xfrm>
          <a:prstGeom prst="rect">
            <a:avLst/>
          </a:prstGeom>
        </p:spPr>
        <p:txBody>
          <a:bodyPr vert="horz" lIns="96587" tIns="48294" rIns="96587" bIns="48294" rtlCol="0">
            <a:normAutofit/>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514531"/>
            <a:ext cx="2984183" cy="500856"/>
          </a:xfrm>
          <a:prstGeom prst="rect">
            <a:avLst/>
          </a:prstGeom>
        </p:spPr>
        <p:txBody>
          <a:bodyPr vert="horz" lIns="96587" tIns="48294" rIns="96587" bIns="48294" rtlCol="0" anchor="b"/>
          <a:lstStyle>
            <a:lvl1pPr algn="l">
              <a:defRPr sz="1300"/>
            </a:lvl1pPr>
          </a:lstStyle>
          <a:p>
            <a:endParaRPr lang="da-DK"/>
          </a:p>
        </p:txBody>
      </p:sp>
      <p:sp>
        <p:nvSpPr>
          <p:cNvPr id="7" name="Pladsholder til diasnummer 6"/>
          <p:cNvSpPr>
            <a:spLocks noGrp="1"/>
          </p:cNvSpPr>
          <p:nvPr>
            <p:ph type="sldNum" sz="quarter" idx="5"/>
          </p:nvPr>
        </p:nvSpPr>
        <p:spPr>
          <a:xfrm>
            <a:off x="3900799" y="9514531"/>
            <a:ext cx="2984183" cy="500856"/>
          </a:xfrm>
          <a:prstGeom prst="rect">
            <a:avLst/>
          </a:prstGeom>
        </p:spPr>
        <p:txBody>
          <a:bodyPr vert="horz" lIns="96587" tIns="48294" rIns="96587" bIns="48294" rtlCol="0" anchor="b"/>
          <a:lstStyle>
            <a:lvl1pPr algn="r">
              <a:defRPr sz="1300"/>
            </a:lvl1pPr>
          </a:lstStyle>
          <a:p>
            <a:fld id="{9C194175-F6B2-4D44-B6DC-CC5DE321746E}" type="slidenum">
              <a:rPr lang="da-DK" smtClean="0"/>
              <a:pPr/>
              <a:t>‹nr.›</a:t>
            </a:fld>
            <a:endParaRPr lang="da-DK"/>
          </a:p>
        </p:txBody>
      </p:sp>
    </p:spTree>
    <p:extLst>
      <p:ext uri="{BB962C8B-B14F-4D97-AF65-F5344CB8AC3E}">
        <p14:creationId xmlns:p14="http://schemas.microsoft.com/office/powerpoint/2010/main" val="1157872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noProof="0" dirty="0"/>
              <a:t>Thank you for letting me present the Schroll Prize to the first</a:t>
            </a:r>
            <a:r>
              <a:rPr lang="en-US" baseline="0" noProof="0" dirty="0"/>
              <a:t> two prizewinners. </a:t>
            </a:r>
          </a:p>
          <a:p>
            <a:r>
              <a:rPr lang="en-US" baseline="0" noProof="0" dirty="0"/>
              <a:t>I am honored, that the committee for the Danish Epidemiological Society  has chosen my name, SCHROLL, for the prize for excellence.</a:t>
            </a:r>
          </a:p>
          <a:p>
            <a:r>
              <a:rPr lang="en-US" baseline="0" noProof="0" dirty="0"/>
              <a:t>Apparently the reason is, that I </a:t>
            </a:r>
            <a:r>
              <a:rPr lang="en-US" baseline="0" noProof="0" dirty="0" smtClean="0"/>
              <a:t>45 years ago, in 1975, </a:t>
            </a:r>
            <a:r>
              <a:rPr lang="en-US" baseline="0" noProof="0" dirty="0"/>
              <a:t>took the initiative to start the Epidemiological Research Group, that expanded into </a:t>
            </a:r>
            <a:r>
              <a:rPr lang="en-US" baseline="0" noProof="0" dirty="0" smtClean="0"/>
              <a:t>the Danish Epidemiological Society, called DES</a:t>
            </a:r>
            <a:endParaRPr lang="en-US" baseline="0" noProof="0" dirty="0"/>
          </a:p>
          <a:p>
            <a:endParaRPr lang="en-US" baseline="0" noProof="0" dirty="0"/>
          </a:p>
          <a:p>
            <a:r>
              <a:rPr lang="en-US" baseline="0" noProof="0" dirty="0"/>
              <a:t>On the homepage of </a:t>
            </a:r>
            <a:r>
              <a:rPr lang="en-US" baseline="0" noProof="0" dirty="0" smtClean="0"/>
              <a:t>DES, </a:t>
            </a:r>
            <a:r>
              <a:rPr lang="en-US" baseline="0" noProof="0" dirty="0"/>
              <a:t>you can read, that members have in common, that we are interested in </a:t>
            </a:r>
            <a:r>
              <a:rPr lang="en-US" i="1" baseline="0" noProof="0" dirty="0"/>
              <a:t>epidemiological methods</a:t>
            </a:r>
            <a:r>
              <a:rPr lang="en-US" i="0" baseline="0" noProof="0" dirty="0"/>
              <a:t> </a:t>
            </a:r>
            <a:r>
              <a:rPr lang="en-US" i="1" baseline="0" noProof="0" dirty="0"/>
              <a:t>and their applications.</a:t>
            </a:r>
            <a:r>
              <a:rPr lang="en-US" i="0" baseline="0" noProof="0" dirty="0"/>
              <a:t> </a:t>
            </a:r>
          </a:p>
          <a:p>
            <a:r>
              <a:rPr lang="en-US" i="0" baseline="0" noProof="0" dirty="0"/>
              <a:t>Minutes from one of your meetings states that “about 180 participants were gathered. The audience was </a:t>
            </a:r>
            <a:r>
              <a:rPr lang="en-US" i="1" baseline="0" noProof="0" dirty="0"/>
              <a:t>inquisitive</a:t>
            </a:r>
            <a:r>
              <a:rPr lang="en-US" i="0" baseline="0" noProof="0" dirty="0"/>
              <a:t> and the foreign presenters were impressed by </a:t>
            </a:r>
            <a:r>
              <a:rPr lang="en-US" i="1" baseline="0" noProof="0" dirty="0"/>
              <a:t>the friendly atmosphere</a:t>
            </a:r>
            <a:r>
              <a:rPr lang="en-US" i="0" baseline="0" noProof="0" dirty="0"/>
              <a:t>.”</a:t>
            </a:r>
          </a:p>
          <a:p>
            <a:endParaRPr lang="en-US" i="0" baseline="0" noProof="0" dirty="0"/>
          </a:p>
          <a:p>
            <a:endParaRPr lang="en-US" baseline="0" noProof="0" dirty="0"/>
          </a:p>
          <a:p>
            <a:endParaRPr lang="en-US" baseline="0" noProof="0" dirty="0"/>
          </a:p>
          <a:p>
            <a:endParaRPr lang="da-DK" dirty="0"/>
          </a:p>
        </p:txBody>
      </p:sp>
      <p:sp>
        <p:nvSpPr>
          <p:cNvPr id="4" name="Pladsholder til slidenummer 3"/>
          <p:cNvSpPr>
            <a:spLocks noGrp="1"/>
          </p:cNvSpPr>
          <p:nvPr>
            <p:ph type="sldNum" sz="quarter" idx="10"/>
          </p:nvPr>
        </p:nvSpPr>
        <p:spPr/>
        <p:txBody>
          <a:bodyPr/>
          <a:lstStyle/>
          <a:p>
            <a:fld id="{9C194175-F6B2-4D44-B6DC-CC5DE321746E}" type="slidenum">
              <a:rPr lang="da-DK" smtClean="0"/>
              <a:pPr/>
              <a:t>1</a:t>
            </a:fld>
            <a:endParaRPr lang="da-DK"/>
          </a:p>
        </p:txBody>
      </p:sp>
    </p:spTree>
    <p:extLst>
      <p:ext uri="{BB962C8B-B14F-4D97-AF65-F5344CB8AC3E}">
        <p14:creationId xmlns:p14="http://schemas.microsoft.com/office/powerpoint/2010/main" val="12142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922338" y="749300"/>
            <a:ext cx="5006975" cy="3756025"/>
          </a:xfrm>
        </p:spPr>
      </p:sp>
      <p:sp>
        <p:nvSpPr>
          <p:cNvPr id="3" name="Pladsholder til noter 2"/>
          <p:cNvSpPr>
            <a:spLocks noGrp="1"/>
          </p:cNvSpPr>
          <p:nvPr>
            <p:ph type="body" idx="1"/>
          </p:nvPr>
        </p:nvSpPr>
        <p:spPr/>
        <p:txBody>
          <a:bodyPr>
            <a:normAutofit/>
          </a:bodyPr>
          <a:lstStyle/>
          <a:p>
            <a:r>
              <a:rPr lang="da-DK" dirty="0"/>
              <a:t>Geoffrey Rose from London School of </a:t>
            </a:r>
            <a:r>
              <a:rPr lang="da-DK" dirty="0" err="1"/>
              <a:t>Hygiene</a:t>
            </a:r>
            <a:r>
              <a:rPr lang="da-DK" dirty="0"/>
              <a:t> </a:t>
            </a:r>
            <a:r>
              <a:rPr lang="da-DK" dirty="0" smtClean="0"/>
              <a:t>(</a:t>
            </a:r>
            <a:r>
              <a:rPr lang="da-DK" dirty="0" err="1" smtClean="0"/>
              <a:t>seen</a:t>
            </a:r>
            <a:r>
              <a:rPr lang="da-DK" dirty="0" smtClean="0"/>
              <a:t>  at the </a:t>
            </a:r>
            <a:r>
              <a:rPr lang="da-DK" dirty="0" err="1" smtClean="0"/>
              <a:t>left</a:t>
            </a:r>
            <a:r>
              <a:rPr lang="da-DK" dirty="0" smtClean="0"/>
              <a:t>) and </a:t>
            </a:r>
            <a:r>
              <a:rPr lang="da-DK" dirty="0"/>
              <a:t>Jerry </a:t>
            </a:r>
            <a:r>
              <a:rPr lang="da-DK" dirty="0" err="1"/>
              <a:t>Stamler</a:t>
            </a:r>
            <a:r>
              <a:rPr lang="da-DK" dirty="0"/>
              <a:t> from Chicago </a:t>
            </a:r>
            <a:r>
              <a:rPr lang="da-DK" dirty="0" smtClean="0"/>
              <a:t>(to the right) </a:t>
            </a:r>
            <a:r>
              <a:rPr lang="da-DK" dirty="0" err="1" smtClean="0"/>
              <a:t>were</a:t>
            </a:r>
            <a:r>
              <a:rPr lang="da-DK" dirty="0" smtClean="0"/>
              <a:t> </a:t>
            </a:r>
            <a:r>
              <a:rPr lang="da-DK" dirty="0" err="1"/>
              <a:t>leaders</a:t>
            </a:r>
            <a:r>
              <a:rPr lang="da-DK" dirty="0"/>
              <a:t> of the </a:t>
            </a:r>
            <a:r>
              <a:rPr lang="da-DK" dirty="0" err="1"/>
              <a:t>group</a:t>
            </a:r>
            <a:r>
              <a:rPr lang="da-DK" dirty="0"/>
              <a:t> of </a:t>
            </a:r>
            <a:r>
              <a:rPr lang="da-DK" dirty="0" err="1"/>
              <a:t>inspiring</a:t>
            </a:r>
            <a:r>
              <a:rPr lang="da-DK" dirty="0"/>
              <a:t> </a:t>
            </a:r>
            <a:r>
              <a:rPr lang="da-DK" dirty="0" err="1"/>
              <a:t>teachers</a:t>
            </a:r>
            <a:endParaRPr lang="da-DK" dirty="0"/>
          </a:p>
        </p:txBody>
      </p:sp>
      <p:sp>
        <p:nvSpPr>
          <p:cNvPr id="4" name="Pladsholder til diasnummer 3"/>
          <p:cNvSpPr>
            <a:spLocks noGrp="1"/>
          </p:cNvSpPr>
          <p:nvPr>
            <p:ph type="sldNum" sz="quarter" idx="10"/>
          </p:nvPr>
        </p:nvSpPr>
        <p:spPr/>
        <p:txBody>
          <a:bodyPr/>
          <a:lstStyle/>
          <a:p>
            <a:fld id="{9C194175-F6B2-4D44-B6DC-CC5DE321746E}" type="slidenum">
              <a:rPr lang="da-DK" smtClean="0"/>
              <a:pPr/>
              <a:t>10</a:t>
            </a:fld>
            <a:endParaRPr lang="da-DK"/>
          </a:p>
        </p:txBody>
      </p:sp>
    </p:spTree>
    <p:extLst>
      <p:ext uri="{BB962C8B-B14F-4D97-AF65-F5344CB8AC3E}">
        <p14:creationId xmlns:p14="http://schemas.microsoft.com/office/powerpoint/2010/main" val="3484931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err="1"/>
              <a:t>Already</a:t>
            </a:r>
            <a:r>
              <a:rPr lang="da-DK" dirty="0"/>
              <a:t> </a:t>
            </a:r>
            <a:r>
              <a:rPr lang="da-DK" dirty="0" err="1"/>
              <a:t>during</a:t>
            </a:r>
            <a:r>
              <a:rPr lang="da-DK" dirty="0"/>
              <a:t> the </a:t>
            </a:r>
            <a:r>
              <a:rPr lang="da-DK" dirty="0" err="1"/>
              <a:t>survey</a:t>
            </a:r>
            <a:r>
              <a:rPr lang="da-DK" dirty="0"/>
              <a:t> of 60-year-olds, I </a:t>
            </a:r>
            <a:r>
              <a:rPr lang="da-DK" dirty="0" err="1"/>
              <a:t>started</a:t>
            </a:r>
            <a:r>
              <a:rPr lang="da-DK" baseline="0" dirty="0"/>
              <a:t> to </a:t>
            </a:r>
            <a:r>
              <a:rPr lang="da-DK" baseline="0" dirty="0" err="1"/>
              <a:t>invite</a:t>
            </a:r>
            <a:r>
              <a:rPr lang="da-DK" baseline="0" dirty="0"/>
              <a:t> </a:t>
            </a:r>
            <a:r>
              <a:rPr lang="da-DK" baseline="0" dirty="0" err="1"/>
              <a:t>people</a:t>
            </a:r>
            <a:r>
              <a:rPr lang="da-DK" baseline="0" dirty="0"/>
              <a:t> with </a:t>
            </a:r>
            <a:r>
              <a:rPr lang="da-DK" baseline="0" dirty="0" err="1"/>
              <a:t>experience</a:t>
            </a:r>
            <a:r>
              <a:rPr lang="da-DK" baseline="0" dirty="0"/>
              <a:t> in </a:t>
            </a:r>
            <a:r>
              <a:rPr lang="da-DK" baseline="0" dirty="0" err="1"/>
              <a:t>epidemiology</a:t>
            </a:r>
            <a:r>
              <a:rPr lang="da-DK" baseline="0" dirty="0"/>
              <a:t> </a:t>
            </a:r>
            <a:r>
              <a:rPr lang="da-DK" baseline="0" dirty="0" smtClean="0"/>
              <a:t>home, </a:t>
            </a:r>
            <a:r>
              <a:rPr lang="da-DK" baseline="0" dirty="0" err="1"/>
              <a:t>around</a:t>
            </a:r>
            <a:r>
              <a:rPr lang="da-DK" baseline="0" dirty="0"/>
              <a:t> </a:t>
            </a:r>
            <a:r>
              <a:rPr lang="da-DK" baseline="0" dirty="0" err="1"/>
              <a:t>my</a:t>
            </a:r>
            <a:r>
              <a:rPr lang="da-DK" baseline="0" dirty="0"/>
              <a:t> </a:t>
            </a:r>
            <a:r>
              <a:rPr lang="da-DK" baseline="0" dirty="0" err="1"/>
              <a:t>dining</a:t>
            </a:r>
            <a:r>
              <a:rPr lang="da-DK" baseline="0" dirty="0"/>
              <a:t> </a:t>
            </a:r>
            <a:r>
              <a:rPr lang="da-DK" baseline="0" dirty="0" err="1"/>
              <a:t>table</a:t>
            </a:r>
            <a:r>
              <a:rPr lang="da-DK" baseline="0" dirty="0"/>
              <a:t>.</a:t>
            </a:r>
          </a:p>
          <a:p>
            <a:r>
              <a:rPr lang="da-DK" baseline="0" dirty="0"/>
              <a:t>I told </a:t>
            </a:r>
            <a:r>
              <a:rPr lang="da-DK" baseline="0" dirty="0" err="1"/>
              <a:t>them</a:t>
            </a:r>
            <a:r>
              <a:rPr lang="da-DK" baseline="0" dirty="0"/>
              <a:t> </a:t>
            </a:r>
            <a:r>
              <a:rPr lang="da-DK" baseline="0" dirty="0" err="1"/>
              <a:t>about</a:t>
            </a:r>
            <a:r>
              <a:rPr lang="da-DK" baseline="0" dirty="0"/>
              <a:t> </a:t>
            </a:r>
            <a:r>
              <a:rPr lang="da-DK" baseline="0" dirty="0" err="1"/>
              <a:t>my</a:t>
            </a:r>
            <a:r>
              <a:rPr lang="da-DK" baseline="0" dirty="0"/>
              <a:t> </a:t>
            </a:r>
            <a:r>
              <a:rPr lang="da-DK" baseline="0" dirty="0" err="1"/>
              <a:t>results</a:t>
            </a:r>
            <a:r>
              <a:rPr lang="da-DK" baseline="0" dirty="0"/>
              <a:t> and </a:t>
            </a:r>
            <a:r>
              <a:rPr lang="da-DK" baseline="0" dirty="0" err="1"/>
              <a:t>asked</a:t>
            </a:r>
            <a:r>
              <a:rPr lang="da-DK" baseline="0" dirty="0"/>
              <a:t> for </a:t>
            </a:r>
            <a:r>
              <a:rPr lang="da-DK" baseline="0" dirty="0" err="1"/>
              <a:t>advice</a:t>
            </a:r>
            <a:r>
              <a:rPr lang="da-DK" baseline="0" dirty="0"/>
              <a:t>.  In the </a:t>
            </a:r>
            <a:r>
              <a:rPr lang="da-DK" baseline="0" dirty="0" err="1"/>
              <a:t>beginning</a:t>
            </a:r>
            <a:r>
              <a:rPr lang="da-DK" baseline="0" dirty="0"/>
              <a:t> </a:t>
            </a:r>
            <a:r>
              <a:rPr lang="da-DK" baseline="0" dirty="0" err="1"/>
              <a:t>came</a:t>
            </a:r>
            <a:r>
              <a:rPr lang="da-DK" baseline="0" dirty="0"/>
              <a:t> researchers from The Glostrup </a:t>
            </a:r>
            <a:r>
              <a:rPr lang="da-DK" baseline="0" dirty="0" smtClean="0"/>
              <a:t>Population </a:t>
            </a:r>
            <a:r>
              <a:rPr lang="da-DK" baseline="0" dirty="0"/>
              <a:t>studies: Per From Hansen, the head of </a:t>
            </a:r>
            <a:r>
              <a:rPr lang="da-DK" baseline="0" dirty="0" err="1"/>
              <a:t>dept</a:t>
            </a:r>
            <a:r>
              <a:rPr lang="da-DK" baseline="0" dirty="0"/>
              <a:t>., the </a:t>
            </a:r>
            <a:r>
              <a:rPr lang="da-DK" baseline="0" dirty="0" err="1"/>
              <a:t>investigators</a:t>
            </a:r>
            <a:r>
              <a:rPr lang="da-DK" baseline="0" dirty="0"/>
              <a:t> of </a:t>
            </a:r>
            <a:r>
              <a:rPr lang="da-DK" baseline="0" dirty="0" smtClean="0"/>
              <a:t>the 50</a:t>
            </a:r>
            <a:r>
              <a:rPr lang="da-DK" baseline="0" dirty="0"/>
              <a:t>, 70 and 40 </a:t>
            </a:r>
            <a:r>
              <a:rPr lang="da-DK" baseline="0" dirty="0" err="1"/>
              <a:t>year-olds</a:t>
            </a:r>
            <a:r>
              <a:rPr lang="da-DK" baseline="0" dirty="0"/>
              <a:t> and the </a:t>
            </a:r>
            <a:r>
              <a:rPr lang="da-DK" baseline="0" dirty="0" err="1"/>
              <a:t>group</a:t>
            </a:r>
            <a:r>
              <a:rPr lang="da-DK" baseline="0" dirty="0"/>
              <a:t> of </a:t>
            </a:r>
            <a:r>
              <a:rPr lang="da-DK" baseline="0" dirty="0" err="1"/>
              <a:t>psychiatrists</a:t>
            </a:r>
            <a:r>
              <a:rPr lang="da-DK" baseline="0" dirty="0"/>
              <a:t> and </a:t>
            </a:r>
            <a:r>
              <a:rPr lang="da-DK" baseline="0" dirty="0" err="1"/>
              <a:t>psychologists</a:t>
            </a:r>
            <a:r>
              <a:rPr lang="da-DK" baseline="0" dirty="0"/>
              <a:t> from the </a:t>
            </a:r>
            <a:r>
              <a:rPr lang="da-DK" baseline="0" dirty="0" err="1"/>
              <a:t>psychiatric</a:t>
            </a:r>
            <a:r>
              <a:rPr lang="da-DK" baseline="0" dirty="0"/>
              <a:t> part of the </a:t>
            </a:r>
            <a:r>
              <a:rPr lang="da-DK" baseline="0" dirty="0" err="1"/>
              <a:t>surveys</a:t>
            </a:r>
            <a:r>
              <a:rPr lang="da-DK" baseline="0" dirty="0"/>
              <a:t>, at Nordvang. </a:t>
            </a:r>
            <a:endParaRPr lang="da-DK" dirty="0"/>
          </a:p>
        </p:txBody>
      </p:sp>
      <p:sp>
        <p:nvSpPr>
          <p:cNvPr id="4" name="Pladsholder til slidenummer 3"/>
          <p:cNvSpPr>
            <a:spLocks noGrp="1"/>
          </p:cNvSpPr>
          <p:nvPr>
            <p:ph type="sldNum" sz="quarter" idx="10"/>
          </p:nvPr>
        </p:nvSpPr>
        <p:spPr/>
        <p:txBody>
          <a:bodyPr/>
          <a:lstStyle/>
          <a:p>
            <a:fld id="{9C194175-F6B2-4D44-B6DC-CC5DE321746E}" type="slidenum">
              <a:rPr lang="da-DK" smtClean="0"/>
              <a:pPr/>
              <a:t>11</a:t>
            </a:fld>
            <a:endParaRPr lang="da-DK"/>
          </a:p>
        </p:txBody>
      </p:sp>
    </p:spTree>
    <p:extLst>
      <p:ext uri="{BB962C8B-B14F-4D97-AF65-F5344CB8AC3E}">
        <p14:creationId xmlns:p14="http://schemas.microsoft.com/office/powerpoint/2010/main" val="3643472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normAutofit lnSpcReduction="10000"/>
          </a:bodyPr>
          <a:lstStyle/>
          <a:p>
            <a:r>
              <a:rPr lang="en-US" noProof="0" dirty="0"/>
              <a:t>We soon decided to invite guests,</a:t>
            </a:r>
            <a:r>
              <a:rPr lang="en-US" baseline="0" noProof="0" dirty="0"/>
              <a:t> who talked about the epidemiological problems they were facing in  their data collections. </a:t>
            </a:r>
          </a:p>
          <a:p>
            <a:r>
              <a:rPr lang="en-US" i="1" baseline="0" noProof="0" dirty="0"/>
              <a:t>I hope some of you in the audience are old enough to remember those days? Sorry, I have no </a:t>
            </a:r>
            <a:r>
              <a:rPr lang="en-US" i="1" baseline="0" noProof="0" dirty="0" err="1"/>
              <a:t>foto’s</a:t>
            </a:r>
            <a:endParaRPr lang="en-US" i="1" baseline="0" noProof="0" dirty="0"/>
          </a:p>
          <a:p>
            <a:r>
              <a:rPr lang="en-US" baseline="0" noProof="0" dirty="0" smtClean="0"/>
              <a:t>The group was interdisciplinary from the beginning. To </a:t>
            </a:r>
            <a:r>
              <a:rPr lang="en-US" baseline="0" noProof="0" dirty="0"/>
              <a:t>mention a </a:t>
            </a:r>
            <a:r>
              <a:rPr lang="en-US" baseline="0" noProof="0" dirty="0" smtClean="0"/>
              <a:t>few: </a:t>
            </a:r>
            <a:r>
              <a:rPr lang="en-US" baseline="0" noProof="0" dirty="0"/>
              <a:t>Finn </a:t>
            </a:r>
            <a:r>
              <a:rPr lang="en-US" baseline="0" noProof="0" dirty="0" err="1"/>
              <a:t>Gyntelberg</a:t>
            </a:r>
            <a:r>
              <a:rPr lang="en-US" baseline="0" noProof="0" dirty="0"/>
              <a:t> and the Copenhagen males, </a:t>
            </a:r>
            <a:r>
              <a:rPr lang="en-US" baseline="0" noProof="0" dirty="0" err="1"/>
              <a:t>Torsten</a:t>
            </a:r>
            <a:r>
              <a:rPr lang="en-US" baseline="0" noProof="0" dirty="0"/>
              <a:t> </a:t>
            </a:r>
            <a:r>
              <a:rPr lang="en-US" baseline="0" noProof="0" dirty="0" err="1"/>
              <a:t>Deckert</a:t>
            </a:r>
            <a:r>
              <a:rPr lang="en-US" baseline="0" noProof="0" dirty="0"/>
              <a:t> from Steno with diabetes epidemiology, Johannes </a:t>
            </a:r>
            <a:r>
              <a:rPr lang="en-US" baseline="0" noProof="0" dirty="0" err="1"/>
              <a:t>Ipsen</a:t>
            </a:r>
            <a:r>
              <a:rPr lang="en-US" baseline="0" noProof="0" dirty="0"/>
              <a:t> the first Danish professor in epidemiology, who brought among others </a:t>
            </a:r>
            <a:r>
              <a:rPr lang="en-US" baseline="0" noProof="0" dirty="0" err="1"/>
              <a:t>Jørn</a:t>
            </a:r>
            <a:r>
              <a:rPr lang="en-US" baseline="0" noProof="0" dirty="0"/>
              <a:t> Olsen and </a:t>
            </a:r>
            <a:r>
              <a:rPr lang="en-US" baseline="0" noProof="0" dirty="0" err="1"/>
              <a:t>Svend</a:t>
            </a:r>
            <a:r>
              <a:rPr lang="en-US" baseline="0" noProof="0" dirty="0"/>
              <a:t> </a:t>
            </a:r>
            <a:r>
              <a:rPr lang="en-US" baseline="0" noProof="0" dirty="0" err="1"/>
              <a:t>Juul</a:t>
            </a:r>
            <a:r>
              <a:rPr lang="en-US" baseline="0" noProof="0" dirty="0"/>
              <a:t> from </a:t>
            </a:r>
            <a:r>
              <a:rPr lang="en-US" baseline="0" noProof="0" dirty="0" err="1" smtClean="0"/>
              <a:t>Århus</a:t>
            </a:r>
            <a:r>
              <a:rPr lang="en-US" baseline="0" noProof="0" dirty="0"/>
              <a:t>. Odense-people Anders Green, Jens </a:t>
            </a:r>
            <a:r>
              <a:rPr lang="en-US" baseline="0" noProof="0" dirty="0" err="1"/>
              <a:t>Lauritzen</a:t>
            </a:r>
            <a:r>
              <a:rPr lang="en-US" baseline="0" noProof="0" dirty="0" smtClean="0"/>
              <a:t>, </a:t>
            </a:r>
            <a:r>
              <a:rPr lang="en-US" baseline="0" noProof="0" dirty="0" err="1"/>
              <a:t>Thorkild</a:t>
            </a:r>
            <a:r>
              <a:rPr lang="en-US" baseline="0" noProof="0" dirty="0"/>
              <a:t> </a:t>
            </a:r>
            <a:r>
              <a:rPr lang="en-US" baseline="0" noProof="0" dirty="0" err="1"/>
              <a:t>I.A.Sørensen</a:t>
            </a:r>
            <a:r>
              <a:rPr lang="en-US" baseline="0" noProof="0" dirty="0"/>
              <a:t> and his young men at session, </a:t>
            </a:r>
            <a:r>
              <a:rPr lang="en-US" baseline="0" noProof="0" dirty="0" err="1"/>
              <a:t>Gorm</a:t>
            </a:r>
            <a:r>
              <a:rPr lang="en-US" baseline="0" noProof="0" dirty="0"/>
              <a:t> Jensen and Peter </a:t>
            </a:r>
            <a:r>
              <a:rPr lang="en-US" baseline="0" noProof="0" dirty="0" err="1"/>
              <a:t>Schnohr</a:t>
            </a:r>
            <a:r>
              <a:rPr lang="en-US" baseline="0" noProof="0" dirty="0"/>
              <a:t>, when the </a:t>
            </a:r>
            <a:r>
              <a:rPr lang="en-US" baseline="0" noProof="0" dirty="0" err="1"/>
              <a:t>Østerbro</a:t>
            </a:r>
            <a:r>
              <a:rPr lang="en-US" baseline="0" noProof="0" dirty="0"/>
              <a:t>-surveys got started, Allan Krasnik talked about a project in </a:t>
            </a:r>
            <a:r>
              <a:rPr lang="en-US" baseline="0" noProof="0" dirty="0" err="1"/>
              <a:t>Slagelse</a:t>
            </a:r>
            <a:r>
              <a:rPr lang="en-US" baseline="0" noProof="0" dirty="0"/>
              <a:t> </a:t>
            </a:r>
          </a:p>
          <a:p>
            <a:endParaRPr lang="en-US" baseline="0" noProof="0" dirty="0"/>
          </a:p>
          <a:p>
            <a:r>
              <a:rPr lang="da-DK" dirty="0" smtClean="0"/>
              <a:t>– </a:t>
            </a:r>
            <a:r>
              <a:rPr lang="da-DK" dirty="0"/>
              <a:t>Johs </a:t>
            </a:r>
            <a:r>
              <a:rPr lang="da-DK" dirty="0" err="1"/>
              <a:t>Mosbech</a:t>
            </a:r>
            <a:r>
              <a:rPr lang="da-DK" dirty="0"/>
              <a:t> and Kjeld Kjeldsen administrators and </a:t>
            </a:r>
            <a:r>
              <a:rPr lang="en-US" baseline="0" noProof="0" dirty="0"/>
              <a:t>--The statisticians from the big calculator at </a:t>
            </a:r>
            <a:r>
              <a:rPr lang="en-US" baseline="0" noProof="0" dirty="0" err="1"/>
              <a:t>Herlev</a:t>
            </a:r>
            <a:r>
              <a:rPr lang="en-US" baseline="0" noProof="0" dirty="0"/>
              <a:t> Hospital the Larsen brothers and Leif Mortensen, also Michael </a:t>
            </a:r>
            <a:r>
              <a:rPr lang="en-US" baseline="0" noProof="0" dirty="0" err="1"/>
              <a:t>Davidsen</a:t>
            </a:r>
            <a:r>
              <a:rPr lang="en-US" baseline="0" noProof="0" dirty="0"/>
              <a:t>, Mette Madsen</a:t>
            </a:r>
            <a:r>
              <a:rPr lang="en-US" baseline="0" noProof="0" dirty="0" smtClean="0"/>
              <a:t>, </a:t>
            </a:r>
            <a:r>
              <a:rPr lang="en-US" baseline="0" noProof="0" dirty="0" err="1" smtClean="0"/>
              <a:t>Jørgen</a:t>
            </a:r>
            <a:r>
              <a:rPr lang="en-US" baseline="0" noProof="0" dirty="0" smtClean="0"/>
              <a:t> Hilden</a:t>
            </a:r>
            <a:endParaRPr lang="en-US" baseline="0" noProof="0" dirty="0"/>
          </a:p>
          <a:p>
            <a:endParaRPr lang="en-US" baseline="0" noProof="0" dirty="0"/>
          </a:p>
          <a:p>
            <a:r>
              <a:rPr lang="en-US" baseline="0" noProof="0" dirty="0"/>
              <a:t>… I could go on</a:t>
            </a:r>
          </a:p>
          <a:p>
            <a:r>
              <a:rPr lang="en-US" baseline="0" noProof="0" dirty="0"/>
              <a:t>The meetings were successful, many of the invited speakers found the free way of discussion so good, that they stayed in the group.</a:t>
            </a:r>
          </a:p>
          <a:p>
            <a:r>
              <a:rPr lang="en-US" baseline="0" noProof="0" dirty="0"/>
              <a:t>The </a:t>
            </a:r>
            <a:r>
              <a:rPr lang="en-US" baseline="0" noProof="0" dirty="0" smtClean="0"/>
              <a:t>12.03.1975 </a:t>
            </a:r>
            <a:r>
              <a:rPr lang="en-US" baseline="0" noProof="0" dirty="0"/>
              <a:t>the group constituted itself as “Epidemiological Research Group” with the purpose to spread and maintain knowledge about statistical, epidemiological and social research methodology</a:t>
            </a:r>
          </a:p>
          <a:p>
            <a:endParaRPr lang="en-US" baseline="0" noProof="0" dirty="0"/>
          </a:p>
          <a:p>
            <a:endParaRPr lang="en-US" baseline="0" noProof="0" dirty="0"/>
          </a:p>
          <a:p>
            <a:r>
              <a:rPr lang="en-US" noProof="0" dirty="0"/>
              <a:t> </a:t>
            </a:r>
          </a:p>
        </p:txBody>
      </p:sp>
      <p:sp>
        <p:nvSpPr>
          <p:cNvPr id="4" name="Pladsholder til slidenummer 3"/>
          <p:cNvSpPr>
            <a:spLocks noGrp="1"/>
          </p:cNvSpPr>
          <p:nvPr>
            <p:ph type="sldNum" sz="quarter" idx="10"/>
          </p:nvPr>
        </p:nvSpPr>
        <p:spPr/>
        <p:txBody>
          <a:bodyPr/>
          <a:lstStyle/>
          <a:p>
            <a:fld id="{9C194175-F6B2-4D44-B6DC-CC5DE321746E}" type="slidenum">
              <a:rPr lang="da-DK" smtClean="0"/>
              <a:pPr/>
              <a:t>12</a:t>
            </a:fld>
            <a:endParaRPr lang="da-DK"/>
          </a:p>
        </p:txBody>
      </p:sp>
    </p:spTree>
    <p:extLst>
      <p:ext uri="{BB962C8B-B14F-4D97-AF65-F5344CB8AC3E}">
        <p14:creationId xmlns:p14="http://schemas.microsoft.com/office/powerpoint/2010/main" val="3440597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baseline="0" noProof="0" dirty="0" smtClean="0"/>
              <a:t>The </a:t>
            </a:r>
            <a:r>
              <a:rPr lang="en-US" baseline="0" noProof="0" dirty="0"/>
              <a:t>DES committee </a:t>
            </a:r>
            <a:r>
              <a:rPr lang="en-US" baseline="0" noProof="0" dirty="0" smtClean="0"/>
              <a:t>believed, </a:t>
            </a:r>
            <a:r>
              <a:rPr lang="en-US" baseline="0" noProof="0" dirty="0"/>
              <a:t>that Ole Horwitz was founder of the society. Now I will explain, </a:t>
            </a:r>
            <a:r>
              <a:rPr lang="en-US" baseline="0" noProof="0" dirty="0" smtClean="0"/>
              <a:t>why: </a:t>
            </a:r>
            <a:endParaRPr lang="en-US" baseline="0" noProof="0" dirty="0"/>
          </a:p>
          <a:p>
            <a:r>
              <a:rPr lang="en-US" baseline="0" noProof="0" dirty="0"/>
              <a:t>In Glostrup a group of researchers followed cohorts born in 1897, 1914 and 1935. We needed a statistician for the analyses and I hired Mette Madsen in a ”permanent” position 1976 to 77. She was an eager participant in the meetings  of the epidemiology research </a:t>
            </a:r>
            <a:r>
              <a:rPr lang="en-US" baseline="0" noProof="0" dirty="0" smtClean="0"/>
              <a:t>group; </a:t>
            </a:r>
            <a:r>
              <a:rPr lang="en-US" baseline="0" noProof="0" dirty="0"/>
              <a:t>so when she got a better position at DIKE</a:t>
            </a:r>
            <a:r>
              <a:rPr lang="en-US" baseline="0" noProof="0" dirty="0" smtClean="0"/>
              <a:t>, </a:t>
            </a:r>
            <a:r>
              <a:rPr lang="en-US" baseline="0" noProof="0" dirty="0"/>
              <a:t>she invited the group to meetings in the Prince </a:t>
            </a:r>
            <a:r>
              <a:rPr lang="en-US" baseline="0" noProof="0" dirty="0" err="1"/>
              <a:t>Haralds</a:t>
            </a:r>
            <a:r>
              <a:rPr lang="en-US" baseline="0" noProof="0" dirty="0"/>
              <a:t> </a:t>
            </a:r>
            <a:r>
              <a:rPr lang="en-US" baseline="0" noProof="0" dirty="0" err="1"/>
              <a:t>Palæ</a:t>
            </a:r>
            <a:r>
              <a:rPr lang="en-US" baseline="0" noProof="0" dirty="0"/>
              <a:t> at </a:t>
            </a:r>
            <a:r>
              <a:rPr lang="en-US" baseline="0" noProof="0" dirty="0" err="1"/>
              <a:t>Svanemøllevej</a:t>
            </a:r>
            <a:r>
              <a:rPr lang="en-US" baseline="0" noProof="0" dirty="0"/>
              <a:t>, where Ole Horwitz ,the director, was very kind and helped us to write the official by-laws, that still exist.  We admired him for his research of the register of Tuberculosis and the register for causes of death. </a:t>
            </a:r>
          </a:p>
          <a:p>
            <a:r>
              <a:rPr lang="en-US" baseline="0" noProof="0" dirty="0"/>
              <a:t>Ole Horwitz taught us about the ”cigar method”, where </a:t>
            </a:r>
            <a:r>
              <a:rPr lang="en-US" baseline="0" noProof="0" dirty="0" smtClean="0"/>
              <a:t>powerful men</a:t>
            </a:r>
            <a:r>
              <a:rPr lang="en-US" baseline="0" noProof="0" dirty="0"/>
              <a:t>, </a:t>
            </a:r>
            <a:r>
              <a:rPr lang="en-US" baseline="0" noProof="0" dirty="0" smtClean="0"/>
              <a:t>smoking their cigars made “guesstimates”. </a:t>
            </a:r>
            <a:r>
              <a:rPr lang="en-US" baseline="0" noProof="0" dirty="0"/>
              <a:t>He impressed on us, the necessity to collect good data and analyze them correctly to obtain precise predictions.  - He ran </a:t>
            </a:r>
            <a:r>
              <a:rPr lang="en-US" baseline="0" noProof="0" dirty="0" err="1"/>
              <a:t>Eremitageløb</a:t>
            </a:r>
            <a:r>
              <a:rPr lang="en-US" baseline="0" noProof="0" dirty="0"/>
              <a:t>, but fell lifeless to the ground. </a:t>
            </a:r>
            <a:r>
              <a:rPr lang="en-US" baseline="0" noProof="0" dirty="0" smtClean="0"/>
              <a:t> - In </a:t>
            </a:r>
            <a:r>
              <a:rPr lang="en-US" baseline="0" noProof="0" dirty="0"/>
              <a:t>1981 Finn </a:t>
            </a:r>
            <a:r>
              <a:rPr lang="en-US" baseline="0" noProof="0" dirty="0" err="1"/>
              <a:t>Kamper</a:t>
            </a:r>
            <a:r>
              <a:rPr lang="en-US" baseline="0" noProof="0" dirty="0"/>
              <a:t> </a:t>
            </a:r>
            <a:r>
              <a:rPr lang="en-US" baseline="0" noProof="0" dirty="0" err="1"/>
              <a:t>Jørgensen</a:t>
            </a:r>
            <a:r>
              <a:rPr lang="en-US" baseline="0" noProof="0" dirty="0"/>
              <a:t> became director of DIKE  and continued to host some of the meetings in the epidemiology group </a:t>
            </a:r>
            <a:endParaRPr lang="en-US" noProof="0" dirty="0"/>
          </a:p>
        </p:txBody>
      </p:sp>
      <p:sp>
        <p:nvSpPr>
          <p:cNvPr id="4" name="Pladsholder til slidenummer 3"/>
          <p:cNvSpPr>
            <a:spLocks noGrp="1"/>
          </p:cNvSpPr>
          <p:nvPr>
            <p:ph type="sldNum" sz="quarter" idx="10"/>
          </p:nvPr>
        </p:nvSpPr>
        <p:spPr/>
        <p:txBody>
          <a:bodyPr/>
          <a:lstStyle/>
          <a:p>
            <a:fld id="{9C194175-F6B2-4D44-B6DC-CC5DE321746E}" type="slidenum">
              <a:rPr lang="da-DK" smtClean="0"/>
              <a:pPr/>
              <a:t>13</a:t>
            </a:fld>
            <a:endParaRPr lang="da-DK"/>
          </a:p>
        </p:txBody>
      </p:sp>
    </p:spTree>
    <p:extLst>
      <p:ext uri="{BB962C8B-B14F-4D97-AF65-F5344CB8AC3E}">
        <p14:creationId xmlns:p14="http://schemas.microsoft.com/office/powerpoint/2010/main" val="4033277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err="1"/>
              <a:t>According</a:t>
            </a:r>
            <a:r>
              <a:rPr lang="da-DK" dirty="0"/>
              <a:t> to the by-</a:t>
            </a:r>
            <a:r>
              <a:rPr lang="da-DK" dirty="0" err="1"/>
              <a:t>laws</a:t>
            </a:r>
            <a:r>
              <a:rPr lang="da-DK" dirty="0"/>
              <a:t>, the purpose </a:t>
            </a:r>
            <a:r>
              <a:rPr lang="da-DK" dirty="0" err="1"/>
              <a:t>was</a:t>
            </a:r>
            <a:r>
              <a:rPr lang="da-DK" dirty="0"/>
              <a:t> to </a:t>
            </a:r>
            <a:r>
              <a:rPr lang="da-DK" dirty="0" err="1"/>
              <a:t>disseminate</a:t>
            </a:r>
            <a:r>
              <a:rPr lang="da-DK" dirty="0"/>
              <a:t> </a:t>
            </a:r>
            <a:r>
              <a:rPr lang="da-DK" dirty="0" err="1"/>
              <a:t>knowledge</a:t>
            </a:r>
            <a:r>
              <a:rPr lang="da-DK" dirty="0"/>
              <a:t> of </a:t>
            </a:r>
            <a:r>
              <a:rPr lang="da-DK" dirty="0" err="1"/>
              <a:t>epidemiological</a:t>
            </a:r>
            <a:r>
              <a:rPr lang="da-DK" dirty="0"/>
              <a:t> </a:t>
            </a:r>
            <a:r>
              <a:rPr lang="da-DK" dirty="0" err="1"/>
              <a:t>methods</a:t>
            </a:r>
            <a:r>
              <a:rPr lang="da-DK" dirty="0"/>
              <a:t> to persons </a:t>
            </a:r>
            <a:r>
              <a:rPr lang="da-DK" dirty="0" err="1"/>
              <a:t>working</a:t>
            </a:r>
            <a:r>
              <a:rPr lang="da-DK" dirty="0"/>
              <a:t> with data</a:t>
            </a:r>
            <a:r>
              <a:rPr lang="da-DK" baseline="0" dirty="0"/>
              <a:t> </a:t>
            </a:r>
            <a:r>
              <a:rPr lang="da-DK" baseline="0" dirty="0" err="1"/>
              <a:t>collection</a:t>
            </a:r>
            <a:r>
              <a:rPr lang="da-DK" baseline="0" dirty="0"/>
              <a:t> in </a:t>
            </a:r>
            <a:r>
              <a:rPr lang="da-DK" baseline="0" dirty="0" err="1"/>
              <a:t>surveys</a:t>
            </a:r>
            <a:r>
              <a:rPr lang="da-DK" baseline="0" dirty="0"/>
              <a:t>, </a:t>
            </a:r>
            <a:r>
              <a:rPr lang="da-DK" baseline="0" dirty="0" err="1"/>
              <a:t>exchange</a:t>
            </a:r>
            <a:r>
              <a:rPr lang="da-DK" baseline="0" dirty="0"/>
              <a:t> </a:t>
            </a:r>
            <a:r>
              <a:rPr lang="da-DK" baseline="0" dirty="0" err="1"/>
              <a:t>experience</a:t>
            </a:r>
            <a:r>
              <a:rPr lang="da-DK" baseline="0" dirty="0"/>
              <a:t> with </a:t>
            </a:r>
            <a:r>
              <a:rPr lang="da-DK" baseline="0" dirty="0" err="1"/>
              <a:t>questionnaires</a:t>
            </a:r>
            <a:r>
              <a:rPr lang="da-DK" baseline="0" dirty="0"/>
              <a:t>, </a:t>
            </a:r>
            <a:r>
              <a:rPr lang="da-DK" baseline="0" dirty="0" err="1"/>
              <a:t>analytic</a:t>
            </a:r>
            <a:r>
              <a:rPr lang="da-DK" baseline="0" dirty="0"/>
              <a:t> </a:t>
            </a:r>
            <a:r>
              <a:rPr lang="da-DK" baseline="0" dirty="0" err="1"/>
              <a:t>methods</a:t>
            </a:r>
            <a:r>
              <a:rPr lang="da-DK" baseline="0" dirty="0"/>
              <a:t>, EDP, </a:t>
            </a:r>
            <a:r>
              <a:rPr lang="da-DK" baseline="0" dirty="0" err="1"/>
              <a:t>costs</a:t>
            </a:r>
            <a:r>
              <a:rPr lang="da-DK" baseline="0" dirty="0"/>
              <a:t>, as </a:t>
            </a:r>
            <a:r>
              <a:rPr lang="da-DK" baseline="0" dirty="0" err="1"/>
              <a:t>we</a:t>
            </a:r>
            <a:r>
              <a:rPr lang="da-DK" baseline="0" dirty="0"/>
              <a:t> had </a:t>
            </a:r>
            <a:r>
              <a:rPr lang="da-DK" baseline="0" dirty="0" err="1"/>
              <a:t>many</a:t>
            </a:r>
            <a:r>
              <a:rPr lang="da-DK" baseline="0" dirty="0"/>
              <a:t> </a:t>
            </a:r>
            <a:r>
              <a:rPr lang="da-DK" baseline="0" dirty="0" err="1"/>
              <a:t>methodological</a:t>
            </a:r>
            <a:r>
              <a:rPr lang="da-DK" baseline="0" dirty="0"/>
              <a:t> problems in common</a:t>
            </a:r>
          </a:p>
          <a:p>
            <a:r>
              <a:rPr lang="da-DK" baseline="0" dirty="0"/>
              <a:t>Membership </a:t>
            </a:r>
            <a:r>
              <a:rPr lang="da-DK" baseline="0" dirty="0" err="1"/>
              <a:t>was</a:t>
            </a:r>
            <a:r>
              <a:rPr lang="da-DK" baseline="0" dirty="0"/>
              <a:t> </a:t>
            </a:r>
            <a:r>
              <a:rPr lang="da-DK" baseline="0" dirty="0" err="1"/>
              <a:t>obtained</a:t>
            </a:r>
            <a:r>
              <a:rPr lang="da-DK" baseline="0" dirty="0"/>
              <a:t> by </a:t>
            </a:r>
            <a:r>
              <a:rPr lang="da-DK" baseline="0" dirty="0" err="1"/>
              <a:t>presenting</a:t>
            </a:r>
            <a:r>
              <a:rPr lang="da-DK" baseline="0" dirty="0"/>
              <a:t> </a:t>
            </a:r>
            <a:r>
              <a:rPr lang="da-DK" baseline="0" dirty="0" err="1"/>
              <a:t>project</a:t>
            </a:r>
            <a:r>
              <a:rPr lang="da-DK" baseline="0" dirty="0"/>
              <a:t> plans or </a:t>
            </a:r>
            <a:r>
              <a:rPr lang="da-DK" baseline="0" dirty="0" err="1"/>
              <a:t>results</a:t>
            </a:r>
            <a:r>
              <a:rPr lang="da-DK" baseline="0" dirty="0"/>
              <a:t> from on-</a:t>
            </a:r>
            <a:r>
              <a:rPr lang="da-DK" baseline="0" dirty="0" err="1"/>
              <a:t>going</a:t>
            </a:r>
            <a:r>
              <a:rPr lang="da-DK" baseline="0" dirty="0"/>
              <a:t> data-</a:t>
            </a:r>
            <a:r>
              <a:rPr lang="da-DK" baseline="0" dirty="0" err="1"/>
              <a:t>collections</a:t>
            </a:r>
            <a:r>
              <a:rPr lang="da-DK" baseline="0" dirty="0"/>
              <a:t> in the </a:t>
            </a:r>
            <a:r>
              <a:rPr lang="da-DK" baseline="0" dirty="0" err="1"/>
              <a:t>group</a:t>
            </a:r>
            <a:r>
              <a:rPr lang="da-DK" baseline="0" dirty="0"/>
              <a:t>, </a:t>
            </a:r>
            <a:r>
              <a:rPr lang="da-DK" baseline="0" dirty="0" err="1"/>
              <a:t>answering</a:t>
            </a:r>
            <a:r>
              <a:rPr lang="da-DK" baseline="0" dirty="0"/>
              <a:t> </a:t>
            </a:r>
            <a:r>
              <a:rPr lang="da-DK" baseline="0" dirty="0" err="1"/>
              <a:t>spontaneous</a:t>
            </a:r>
            <a:r>
              <a:rPr lang="da-DK" baseline="0" dirty="0"/>
              <a:t> </a:t>
            </a:r>
            <a:r>
              <a:rPr lang="da-DK" baseline="0" dirty="0" err="1"/>
              <a:t>questions</a:t>
            </a:r>
            <a:r>
              <a:rPr lang="da-DK" baseline="0" dirty="0"/>
              <a:t> and </a:t>
            </a:r>
            <a:r>
              <a:rPr lang="da-DK" baseline="0" dirty="0" err="1"/>
              <a:t>comments</a:t>
            </a:r>
            <a:r>
              <a:rPr lang="da-DK" baseline="0" dirty="0"/>
              <a:t> The </a:t>
            </a:r>
            <a:r>
              <a:rPr lang="da-DK" baseline="0" dirty="0" err="1"/>
              <a:t>atmosphere</a:t>
            </a:r>
            <a:r>
              <a:rPr lang="da-DK" baseline="0" dirty="0"/>
              <a:t> </a:t>
            </a:r>
            <a:r>
              <a:rPr lang="da-DK" baseline="0" dirty="0" err="1"/>
              <a:t>was</a:t>
            </a:r>
            <a:r>
              <a:rPr lang="da-DK" baseline="0" dirty="0"/>
              <a:t> </a:t>
            </a:r>
            <a:r>
              <a:rPr lang="da-DK" baseline="0" dirty="0" err="1"/>
              <a:t>friendly</a:t>
            </a:r>
            <a:r>
              <a:rPr lang="da-DK" baseline="0" dirty="0"/>
              <a:t> and open. This </a:t>
            </a:r>
            <a:r>
              <a:rPr lang="da-DK" baseline="0" dirty="0" err="1"/>
              <a:t>constructive</a:t>
            </a:r>
            <a:r>
              <a:rPr lang="da-DK" baseline="0" dirty="0"/>
              <a:t> </a:t>
            </a:r>
            <a:r>
              <a:rPr lang="da-DK" baseline="0" dirty="0" err="1"/>
              <a:t>criticism</a:t>
            </a:r>
            <a:r>
              <a:rPr lang="da-DK" baseline="0" dirty="0"/>
              <a:t> </a:t>
            </a:r>
            <a:r>
              <a:rPr lang="da-DK" baseline="0" dirty="0" err="1"/>
              <a:t>was</a:t>
            </a:r>
            <a:r>
              <a:rPr lang="da-DK" baseline="0" dirty="0"/>
              <a:t> </a:t>
            </a:r>
            <a:r>
              <a:rPr lang="da-DK" baseline="0" dirty="0" err="1"/>
              <a:t>motivating</a:t>
            </a:r>
            <a:r>
              <a:rPr lang="da-DK" baseline="0" dirty="0"/>
              <a:t> for the speaker, </a:t>
            </a:r>
            <a:r>
              <a:rPr lang="da-DK" baseline="0" dirty="0" err="1"/>
              <a:t>who</a:t>
            </a:r>
            <a:r>
              <a:rPr lang="da-DK" baseline="0" dirty="0"/>
              <a:t> </a:t>
            </a:r>
            <a:r>
              <a:rPr lang="da-DK" baseline="0" dirty="0" err="1"/>
              <a:t>took</a:t>
            </a:r>
            <a:r>
              <a:rPr lang="da-DK" baseline="0" dirty="0"/>
              <a:t> the points, and for the </a:t>
            </a:r>
            <a:r>
              <a:rPr lang="da-DK" baseline="0" dirty="0" err="1"/>
              <a:t>audience</a:t>
            </a:r>
            <a:r>
              <a:rPr lang="da-DK" baseline="0" dirty="0"/>
              <a:t> </a:t>
            </a:r>
            <a:r>
              <a:rPr lang="da-DK" baseline="0" dirty="0" err="1"/>
              <a:t>who</a:t>
            </a:r>
            <a:r>
              <a:rPr lang="da-DK" baseline="0" dirty="0"/>
              <a:t> </a:t>
            </a:r>
            <a:r>
              <a:rPr lang="da-DK" baseline="0" dirty="0" err="1"/>
              <a:t>got</a:t>
            </a:r>
            <a:r>
              <a:rPr lang="da-DK" baseline="0" dirty="0"/>
              <a:t> </a:t>
            </a:r>
            <a:r>
              <a:rPr lang="da-DK" baseline="0" dirty="0" err="1"/>
              <a:t>some</a:t>
            </a:r>
            <a:r>
              <a:rPr lang="da-DK" baseline="0" dirty="0"/>
              <a:t> </a:t>
            </a:r>
            <a:r>
              <a:rPr lang="da-DK" baseline="0" dirty="0" err="1"/>
              <a:t>influence</a:t>
            </a:r>
            <a:r>
              <a:rPr lang="da-DK" baseline="0" dirty="0"/>
              <a:t>.</a:t>
            </a:r>
          </a:p>
          <a:p>
            <a:r>
              <a:rPr lang="da-DK" baseline="0" dirty="0"/>
              <a:t>The </a:t>
            </a:r>
            <a:r>
              <a:rPr lang="da-DK" baseline="0" dirty="0" err="1"/>
              <a:t>themes</a:t>
            </a:r>
            <a:r>
              <a:rPr lang="da-DK" baseline="0" dirty="0"/>
              <a:t> of meetings </a:t>
            </a:r>
            <a:r>
              <a:rPr lang="da-DK" baseline="0" dirty="0" err="1"/>
              <a:t>could</a:t>
            </a:r>
            <a:r>
              <a:rPr lang="da-DK" baseline="0" dirty="0"/>
              <a:t> </a:t>
            </a:r>
            <a:r>
              <a:rPr lang="da-DK" baseline="0" dirty="0" err="1"/>
              <a:t>be</a:t>
            </a:r>
            <a:r>
              <a:rPr lang="da-DK" baseline="0" dirty="0"/>
              <a:t>: Non-participation and </a:t>
            </a:r>
            <a:r>
              <a:rPr lang="da-DK" baseline="0" dirty="0" err="1"/>
              <a:t>representativeness</a:t>
            </a:r>
            <a:r>
              <a:rPr lang="da-DK" baseline="0" dirty="0"/>
              <a:t>, </a:t>
            </a:r>
            <a:r>
              <a:rPr lang="da-DK" baseline="0" dirty="0" err="1"/>
              <a:t>experimental</a:t>
            </a:r>
            <a:r>
              <a:rPr lang="da-DK" baseline="0" dirty="0"/>
              <a:t> variation – </a:t>
            </a:r>
            <a:r>
              <a:rPr lang="da-DK" baseline="0" dirty="0" err="1"/>
              <a:t>clean</a:t>
            </a:r>
            <a:r>
              <a:rPr lang="da-DK" baseline="0" dirty="0"/>
              <a:t> </a:t>
            </a:r>
            <a:r>
              <a:rPr lang="da-DK" baseline="0" dirty="0" err="1"/>
              <a:t>dirt</a:t>
            </a:r>
            <a:r>
              <a:rPr lang="da-DK" baseline="0" dirty="0"/>
              <a:t> and </a:t>
            </a:r>
            <a:r>
              <a:rPr lang="da-DK" baseline="0" dirty="0" err="1"/>
              <a:t>dirty</a:t>
            </a:r>
            <a:r>
              <a:rPr lang="da-DK" baseline="0" dirty="0"/>
              <a:t> </a:t>
            </a:r>
            <a:r>
              <a:rPr lang="da-DK" baseline="0" dirty="0" err="1"/>
              <a:t>dirt</a:t>
            </a:r>
            <a:r>
              <a:rPr lang="da-DK" baseline="0" dirty="0"/>
              <a:t>, </a:t>
            </a:r>
            <a:r>
              <a:rPr lang="da-DK" baseline="0" dirty="0" err="1"/>
              <a:t>where</a:t>
            </a:r>
            <a:r>
              <a:rPr lang="da-DK" baseline="0" dirty="0"/>
              <a:t> </a:t>
            </a:r>
            <a:r>
              <a:rPr lang="da-DK" baseline="0" dirty="0" err="1"/>
              <a:t>dirty</a:t>
            </a:r>
            <a:r>
              <a:rPr lang="da-DK" baseline="0" dirty="0"/>
              <a:t> </a:t>
            </a:r>
            <a:r>
              <a:rPr lang="da-DK" baseline="0" dirty="0" err="1"/>
              <a:t>dirt</a:t>
            </a:r>
            <a:r>
              <a:rPr lang="da-DK" baseline="0" dirty="0"/>
              <a:t> is bias, regression </a:t>
            </a:r>
            <a:r>
              <a:rPr lang="da-DK" baseline="0" dirty="0" err="1"/>
              <a:t>towards</a:t>
            </a:r>
            <a:r>
              <a:rPr lang="da-DK" baseline="0" dirty="0"/>
              <a:t> the </a:t>
            </a:r>
            <a:r>
              <a:rPr lang="da-DK" baseline="0" dirty="0" err="1"/>
              <a:t>mean</a:t>
            </a:r>
            <a:r>
              <a:rPr lang="da-DK" baseline="0" dirty="0"/>
              <a:t>, </a:t>
            </a:r>
            <a:r>
              <a:rPr lang="da-DK" baseline="0" dirty="0" err="1"/>
              <a:t>conditions</a:t>
            </a:r>
            <a:r>
              <a:rPr lang="da-DK" baseline="0" dirty="0"/>
              <a:t> for </a:t>
            </a:r>
            <a:r>
              <a:rPr lang="da-DK" baseline="0" dirty="0" err="1"/>
              <a:t>use</a:t>
            </a:r>
            <a:r>
              <a:rPr lang="da-DK" baseline="0" dirty="0"/>
              <a:t> of multiple regression…</a:t>
            </a:r>
          </a:p>
          <a:p>
            <a:r>
              <a:rPr lang="da-DK" baseline="0" dirty="0"/>
              <a:t>9 meetings a </a:t>
            </a:r>
            <a:r>
              <a:rPr lang="da-DK" baseline="0" dirty="0" err="1"/>
              <a:t>year</a:t>
            </a:r>
            <a:r>
              <a:rPr lang="da-DK" baseline="0" dirty="0"/>
              <a:t> </a:t>
            </a:r>
            <a:r>
              <a:rPr lang="da-DK" baseline="0" dirty="0" err="1"/>
              <a:t>were</a:t>
            </a:r>
            <a:r>
              <a:rPr lang="da-DK" baseline="0" dirty="0"/>
              <a:t> </a:t>
            </a:r>
            <a:r>
              <a:rPr lang="da-DK" baseline="0" dirty="0" err="1"/>
              <a:t>summarized</a:t>
            </a:r>
            <a:r>
              <a:rPr lang="da-DK" baseline="0" dirty="0"/>
              <a:t> by the </a:t>
            </a:r>
            <a:r>
              <a:rPr lang="da-DK" baseline="0" dirty="0" err="1"/>
              <a:t>secretary</a:t>
            </a:r>
            <a:r>
              <a:rPr lang="da-DK" baseline="0" dirty="0"/>
              <a:t> – ME – </a:t>
            </a:r>
            <a:r>
              <a:rPr lang="da-DK" baseline="0" dirty="0" err="1"/>
              <a:t>including</a:t>
            </a:r>
            <a:r>
              <a:rPr lang="da-DK" baseline="0" dirty="0"/>
              <a:t> points from the </a:t>
            </a:r>
            <a:r>
              <a:rPr lang="da-DK" baseline="0" dirty="0" err="1"/>
              <a:t>discussion</a:t>
            </a:r>
            <a:r>
              <a:rPr lang="da-DK" baseline="0" dirty="0"/>
              <a:t> and with </a:t>
            </a:r>
            <a:r>
              <a:rPr lang="da-DK" baseline="0" dirty="0" err="1"/>
              <a:t>documentation</a:t>
            </a:r>
            <a:r>
              <a:rPr lang="da-DK" baseline="0" dirty="0"/>
              <a:t> and </a:t>
            </a:r>
            <a:r>
              <a:rPr lang="da-DK" baseline="0" dirty="0" err="1"/>
              <a:t>literature</a:t>
            </a:r>
            <a:r>
              <a:rPr lang="da-DK" baseline="0" dirty="0"/>
              <a:t> references </a:t>
            </a:r>
            <a:r>
              <a:rPr lang="da-DK" baseline="0" dirty="0" err="1"/>
              <a:t>attached</a:t>
            </a:r>
            <a:r>
              <a:rPr lang="da-DK" baseline="0" dirty="0"/>
              <a:t>. I </a:t>
            </a:r>
            <a:r>
              <a:rPr lang="da-DK" baseline="0" dirty="0" err="1"/>
              <a:t>really</a:t>
            </a:r>
            <a:r>
              <a:rPr lang="da-DK" baseline="0" dirty="0"/>
              <a:t> </a:t>
            </a:r>
            <a:r>
              <a:rPr lang="da-DK" baseline="0" dirty="0" err="1"/>
              <a:t>learned</a:t>
            </a:r>
            <a:r>
              <a:rPr lang="da-DK" baseline="0" dirty="0"/>
              <a:t> </a:t>
            </a:r>
            <a:r>
              <a:rPr lang="da-DK" baseline="0" dirty="0" err="1"/>
              <a:t>during</a:t>
            </a:r>
            <a:r>
              <a:rPr lang="da-DK" baseline="0" dirty="0"/>
              <a:t> </a:t>
            </a:r>
            <a:r>
              <a:rPr lang="da-DK" baseline="0" dirty="0" err="1"/>
              <a:t>these</a:t>
            </a:r>
            <a:r>
              <a:rPr lang="da-DK" baseline="0" dirty="0"/>
              <a:t> </a:t>
            </a:r>
            <a:r>
              <a:rPr lang="da-DK" baseline="0" dirty="0" err="1"/>
              <a:t>years</a:t>
            </a:r>
            <a:r>
              <a:rPr lang="da-DK" baseline="0" dirty="0"/>
              <a:t> to </a:t>
            </a:r>
            <a:r>
              <a:rPr lang="da-DK" baseline="0" dirty="0" err="1"/>
              <a:t>dictate</a:t>
            </a:r>
            <a:r>
              <a:rPr lang="da-DK" baseline="0" dirty="0"/>
              <a:t> </a:t>
            </a:r>
            <a:r>
              <a:rPr lang="da-DK" baseline="0" dirty="0" err="1"/>
              <a:t>minutes</a:t>
            </a:r>
            <a:r>
              <a:rPr lang="da-DK" baseline="0" dirty="0"/>
              <a:t> to </a:t>
            </a:r>
            <a:r>
              <a:rPr lang="da-DK" baseline="0" dirty="0" err="1"/>
              <a:t>my</a:t>
            </a:r>
            <a:r>
              <a:rPr lang="da-DK" baseline="0" dirty="0"/>
              <a:t> </a:t>
            </a:r>
            <a:r>
              <a:rPr lang="da-DK" baseline="0" dirty="0" err="1"/>
              <a:t>secretary</a:t>
            </a:r>
            <a:r>
              <a:rPr lang="da-DK" baseline="0" dirty="0"/>
              <a:t> </a:t>
            </a:r>
            <a:r>
              <a:rPr lang="da-DK" baseline="0" dirty="0" err="1"/>
              <a:t>who</a:t>
            </a:r>
            <a:r>
              <a:rPr lang="da-DK" baseline="0" dirty="0"/>
              <a:t> </a:t>
            </a:r>
            <a:r>
              <a:rPr lang="da-DK" baseline="0" dirty="0" err="1"/>
              <a:t>wrote</a:t>
            </a:r>
            <a:r>
              <a:rPr lang="da-DK" baseline="0" dirty="0"/>
              <a:t> letters to 77 </a:t>
            </a:r>
            <a:r>
              <a:rPr lang="da-DK" baseline="0" dirty="0" err="1"/>
              <a:t>members</a:t>
            </a:r>
            <a:r>
              <a:rPr lang="da-DK" baseline="0" dirty="0"/>
              <a:t> and sent </a:t>
            </a:r>
            <a:r>
              <a:rPr lang="da-DK" baseline="0" dirty="0" err="1"/>
              <a:t>them</a:t>
            </a:r>
            <a:r>
              <a:rPr lang="da-DK" baseline="0" dirty="0"/>
              <a:t> via the hospital post. </a:t>
            </a:r>
          </a:p>
          <a:p>
            <a:r>
              <a:rPr lang="da-DK" baseline="0" dirty="0"/>
              <a:t>A </a:t>
            </a:r>
            <a:r>
              <a:rPr lang="da-DK" baseline="0" dirty="0" err="1"/>
              <a:t>few</a:t>
            </a:r>
            <a:r>
              <a:rPr lang="da-DK" baseline="0" dirty="0"/>
              <a:t> </a:t>
            </a:r>
            <a:r>
              <a:rPr lang="da-DK" baseline="0" dirty="0" err="1"/>
              <a:t>subcommittess</a:t>
            </a:r>
            <a:r>
              <a:rPr lang="da-DK" baseline="0" dirty="0"/>
              <a:t> </a:t>
            </a:r>
            <a:r>
              <a:rPr lang="da-DK" baseline="0" dirty="0" err="1"/>
              <a:t>worked</a:t>
            </a:r>
            <a:r>
              <a:rPr lang="da-DK" baseline="0" dirty="0"/>
              <a:t> with problems </a:t>
            </a:r>
            <a:r>
              <a:rPr lang="da-DK" baseline="0" dirty="0" err="1"/>
              <a:t>raised</a:t>
            </a:r>
            <a:r>
              <a:rPr lang="da-DK" baseline="0" dirty="0"/>
              <a:t> </a:t>
            </a:r>
            <a:r>
              <a:rPr lang="da-DK" baseline="0" dirty="0" err="1"/>
              <a:t>during</a:t>
            </a:r>
            <a:r>
              <a:rPr lang="da-DK" baseline="0" dirty="0"/>
              <a:t> meetings, most </a:t>
            </a:r>
            <a:r>
              <a:rPr lang="da-DK" baseline="0" dirty="0" err="1"/>
              <a:t>important</a:t>
            </a:r>
            <a:r>
              <a:rPr lang="da-DK" baseline="0" dirty="0"/>
              <a:t> </a:t>
            </a:r>
            <a:r>
              <a:rPr lang="da-DK" baseline="0" dirty="0" err="1"/>
              <a:t>was</a:t>
            </a:r>
            <a:r>
              <a:rPr lang="da-DK" baseline="0" dirty="0"/>
              <a:t> the </a:t>
            </a:r>
            <a:r>
              <a:rPr lang="da-DK" baseline="0" dirty="0" err="1"/>
              <a:t>evaluation</a:t>
            </a:r>
            <a:r>
              <a:rPr lang="da-DK" baseline="0" dirty="0"/>
              <a:t> of </a:t>
            </a:r>
            <a:r>
              <a:rPr lang="da-DK" baseline="0" dirty="0" err="1"/>
              <a:t>diagnostic</a:t>
            </a:r>
            <a:r>
              <a:rPr lang="da-DK" baseline="0" dirty="0"/>
              <a:t> information in the Hospital patient Register for research purposes.</a:t>
            </a:r>
          </a:p>
          <a:p>
            <a:endParaRPr lang="da-DK" dirty="0"/>
          </a:p>
        </p:txBody>
      </p:sp>
      <p:sp>
        <p:nvSpPr>
          <p:cNvPr id="4" name="Pladsholder til slidenummer 3"/>
          <p:cNvSpPr>
            <a:spLocks noGrp="1"/>
          </p:cNvSpPr>
          <p:nvPr>
            <p:ph type="sldNum" sz="quarter" idx="10"/>
          </p:nvPr>
        </p:nvSpPr>
        <p:spPr/>
        <p:txBody>
          <a:bodyPr/>
          <a:lstStyle/>
          <a:p>
            <a:fld id="{9C194175-F6B2-4D44-B6DC-CC5DE321746E}" type="slidenum">
              <a:rPr lang="da-DK" smtClean="0"/>
              <a:pPr/>
              <a:t>14</a:t>
            </a:fld>
            <a:endParaRPr lang="da-DK"/>
          </a:p>
        </p:txBody>
      </p:sp>
    </p:spTree>
    <p:extLst>
      <p:ext uri="{BB962C8B-B14F-4D97-AF65-F5344CB8AC3E}">
        <p14:creationId xmlns:p14="http://schemas.microsoft.com/office/powerpoint/2010/main" val="24275181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Leif Hagerup </a:t>
            </a:r>
            <a:r>
              <a:rPr lang="da-DK" dirty="0" err="1"/>
              <a:t>was</a:t>
            </a:r>
            <a:r>
              <a:rPr lang="da-DK" dirty="0"/>
              <a:t> </a:t>
            </a:r>
            <a:r>
              <a:rPr lang="da-DK" dirty="0" err="1"/>
              <a:t>chairman</a:t>
            </a:r>
            <a:r>
              <a:rPr lang="da-DK" baseline="0" dirty="0"/>
              <a:t> 1975 – 1980. </a:t>
            </a:r>
            <a:r>
              <a:rPr lang="da-DK" baseline="0" dirty="0" err="1"/>
              <a:t>Then</a:t>
            </a:r>
            <a:r>
              <a:rPr lang="da-DK" baseline="0" dirty="0"/>
              <a:t> it </a:t>
            </a:r>
            <a:r>
              <a:rPr lang="da-DK" baseline="0" dirty="0" err="1"/>
              <a:t>was</a:t>
            </a:r>
            <a:r>
              <a:rPr lang="da-DK" baseline="0" dirty="0"/>
              <a:t> </a:t>
            </a:r>
            <a:r>
              <a:rPr lang="da-DK" baseline="0" dirty="0" err="1"/>
              <a:t>me</a:t>
            </a:r>
            <a:r>
              <a:rPr lang="da-DK" baseline="0" dirty="0"/>
              <a:t>. I </a:t>
            </a:r>
            <a:r>
              <a:rPr lang="da-DK" baseline="0" dirty="0" err="1"/>
              <a:t>was</a:t>
            </a:r>
            <a:r>
              <a:rPr lang="da-DK" baseline="0" dirty="0"/>
              <a:t> </a:t>
            </a:r>
            <a:r>
              <a:rPr lang="da-DK" baseline="0" dirty="0" err="1"/>
              <a:t>followed</a:t>
            </a:r>
            <a:r>
              <a:rPr lang="da-DK" baseline="0" dirty="0"/>
              <a:t> 1982 by Thorkild  I. A. Sørensen. </a:t>
            </a:r>
            <a:r>
              <a:rPr lang="da-DK" baseline="0" dirty="0" err="1"/>
              <a:t>Committee-members</a:t>
            </a:r>
            <a:r>
              <a:rPr lang="da-DK" baseline="0" dirty="0"/>
              <a:t> </a:t>
            </a:r>
            <a:r>
              <a:rPr lang="da-DK" baseline="0" dirty="0" err="1"/>
              <a:t>during</a:t>
            </a:r>
            <a:r>
              <a:rPr lang="da-DK" baseline="0" dirty="0"/>
              <a:t> </a:t>
            </a:r>
            <a:r>
              <a:rPr lang="da-DK" baseline="0" dirty="0" err="1"/>
              <a:t>that</a:t>
            </a:r>
            <a:r>
              <a:rPr lang="da-DK" baseline="0" dirty="0"/>
              <a:t> time </a:t>
            </a:r>
            <a:r>
              <a:rPr lang="da-DK" baseline="0" dirty="0" err="1"/>
              <a:t>were</a:t>
            </a:r>
            <a:r>
              <a:rPr lang="da-DK" baseline="0" dirty="0"/>
              <a:t> prof. Johannes Ipsen, administrator Kjeld </a:t>
            </a:r>
            <a:r>
              <a:rPr lang="da-DK" baseline="0" dirty="0" smtClean="0"/>
              <a:t>Kjeldsen</a:t>
            </a:r>
            <a:r>
              <a:rPr lang="da-DK" baseline="0" dirty="0"/>
              <a:t>, </a:t>
            </a:r>
            <a:r>
              <a:rPr lang="da-DK" baseline="0" dirty="0" err="1"/>
              <a:t>medical</a:t>
            </a:r>
            <a:r>
              <a:rPr lang="da-DK" baseline="0" dirty="0"/>
              <a:t> doctor Thora Brendstrup, </a:t>
            </a:r>
            <a:r>
              <a:rPr lang="da-DK" baseline="0" dirty="0" err="1"/>
              <a:t>statistician</a:t>
            </a:r>
            <a:r>
              <a:rPr lang="da-DK" baseline="0" dirty="0"/>
              <a:t> Mette Madsen.   </a:t>
            </a:r>
            <a:endParaRPr lang="da-DK" dirty="0"/>
          </a:p>
        </p:txBody>
      </p:sp>
      <p:sp>
        <p:nvSpPr>
          <p:cNvPr id="4" name="Pladsholder til slidenummer 3"/>
          <p:cNvSpPr>
            <a:spLocks noGrp="1"/>
          </p:cNvSpPr>
          <p:nvPr>
            <p:ph type="sldNum" sz="quarter" idx="10"/>
          </p:nvPr>
        </p:nvSpPr>
        <p:spPr/>
        <p:txBody>
          <a:bodyPr/>
          <a:lstStyle/>
          <a:p>
            <a:fld id="{9C194175-F6B2-4D44-B6DC-CC5DE321746E}" type="slidenum">
              <a:rPr lang="da-DK" smtClean="0"/>
              <a:pPr/>
              <a:t>15</a:t>
            </a:fld>
            <a:endParaRPr lang="da-DK"/>
          </a:p>
        </p:txBody>
      </p:sp>
    </p:spTree>
    <p:extLst>
      <p:ext uri="{BB962C8B-B14F-4D97-AF65-F5344CB8AC3E}">
        <p14:creationId xmlns:p14="http://schemas.microsoft.com/office/powerpoint/2010/main" val="852312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And time </a:t>
            </a:r>
            <a:r>
              <a:rPr lang="da-DK" dirty="0" err="1"/>
              <a:t>went</a:t>
            </a:r>
            <a:r>
              <a:rPr lang="da-DK" dirty="0"/>
              <a:t> on</a:t>
            </a:r>
          </a:p>
          <a:p>
            <a:r>
              <a:rPr lang="da-DK" dirty="0"/>
              <a:t>In Glostrup</a:t>
            </a:r>
          </a:p>
          <a:p>
            <a:r>
              <a:rPr lang="da-DK" dirty="0"/>
              <a:t>In </a:t>
            </a:r>
            <a:r>
              <a:rPr lang="da-DK" dirty="0" err="1"/>
              <a:t>my</a:t>
            </a:r>
            <a:r>
              <a:rPr lang="da-DK" dirty="0"/>
              <a:t> </a:t>
            </a:r>
            <a:r>
              <a:rPr lang="da-DK" dirty="0" err="1"/>
              <a:t>own</a:t>
            </a:r>
            <a:r>
              <a:rPr lang="da-DK" dirty="0"/>
              <a:t> </a:t>
            </a:r>
            <a:r>
              <a:rPr lang="da-DK" dirty="0" err="1"/>
              <a:t>life</a:t>
            </a:r>
            <a:endParaRPr lang="da-DK" dirty="0"/>
          </a:p>
          <a:p>
            <a:r>
              <a:rPr lang="da-DK" dirty="0" smtClean="0"/>
              <a:t>The </a:t>
            </a:r>
            <a:r>
              <a:rPr lang="da-DK" dirty="0"/>
              <a:t>research </a:t>
            </a:r>
            <a:r>
              <a:rPr lang="da-DK" dirty="0" err="1"/>
              <a:t>group</a:t>
            </a:r>
            <a:r>
              <a:rPr lang="da-DK" dirty="0"/>
              <a:t> </a:t>
            </a:r>
            <a:r>
              <a:rPr lang="da-DK" dirty="0" err="1"/>
              <a:t>became</a:t>
            </a:r>
            <a:r>
              <a:rPr lang="da-DK" baseline="0" dirty="0"/>
              <a:t> a</a:t>
            </a:r>
            <a:r>
              <a:rPr lang="da-DK" dirty="0"/>
              <a:t> </a:t>
            </a:r>
            <a:r>
              <a:rPr lang="da-DK" dirty="0" smtClean="0"/>
              <a:t>Society in 1992 and a new generation of </a:t>
            </a:r>
            <a:r>
              <a:rPr lang="da-DK" dirty="0" err="1" smtClean="0"/>
              <a:t>epidemiologists</a:t>
            </a:r>
            <a:r>
              <a:rPr lang="da-DK" dirty="0" smtClean="0"/>
              <a:t> </a:t>
            </a:r>
            <a:r>
              <a:rPr lang="da-DK" dirty="0" err="1" smtClean="0"/>
              <a:t>took</a:t>
            </a:r>
            <a:r>
              <a:rPr lang="da-DK" dirty="0" smtClean="0"/>
              <a:t> </a:t>
            </a:r>
            <a:r>
              <a:rPr lang="da-DK" dirty="0" err="1" smtClean="0"/>
              <a:t>over:Per</a:t>
            </a:r>
            <a:r>
              <a:rPr lang="da-DK" dirty="0" smtClean="0"/>
              <a:t> Krag Andersen, Knut Borch Johnsen, Merete </a:t>
            </a:r>
            <a:r>
              <a:rPr lang="da-DK" dirty="0" err="1" smtClean="0"/>
              <a:t>Osler</a:t>
            </a:r>
            <a:r>
              <a:rPr lang="da-DK" dirty="0" smtClean="0"/>
              <a:t>…</a:t>
            </a:r>
            <a:endParaRPr lang="da-DK" dirty="0"/>
          </a:p>
        </p:txBody>
      </p:sp>
      <p:sp>
        <p:nvSpPr>
          <p:cNvPr id="4" name="Pladsholder til slidenummer 3"/>
          <p:cNvSpPr>
            <a:spLocks noGrp="1"/>
          </p:cNvSpPr>
          <p:nvPr>
            <p:ph type="sldNum" sz="quarter" idx="10"/>
          </p:nvPr>
        </p:nvSpPr>
        <p:spPr/>
        <p:txBody>
          <a:bodyPr/>
          <a:lstStyle/>
          <a:p>
            <a:fld id="{9C194175-F6B2-4D44-B6DC-CC5DE321746E}" type="slidenum">
              <a:rPr lang="da-DK" smtClean="0"/>
              <a:pPr/>
              <a:t>16</a:t>
            </a:fld>
            <a:endParaRPr lang="da-DK"/>
          </a:p>
        </p:txBody>
      </p:sp>
    </p:spTree>
    <p:extLst>
      <p:ext uri="{BB962C8B-B14F-4D97-AF65-F5344CB8AC3E}">
        <p14:creationId xmlns:p14="http://schemas.microsoft.com/office/powerpoint/2010/main" val="9726324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a:t>Per From Hansen </a:t>
            </a:r>
            <a:r>
              <a:rPr lang="da-DK" dirty="0" err="1"/>
              <a:t>died</a:t>
            </a:r>
            <a:r>
              <a:rPr lang="da-DK" dirty="0"/>
              <a:t> </a:t>
            </a:r>
            <a:r>
              <a:rPr lang="da-DK" dirty="0" err="1"/>
              <a:t>suddenly</a:t>
            </a:r>
            <a:r>
              <a:rPr lang="da-DK" dirty="0"/>
              <a:t> in 1983. I </a:t>
            </a:r>
            <a:r>
              <a:rPr lang="da-DK" dirty="0" err="1"/>
              <a:t>became</a:t>
            </a:r>
            <a:r>
              <a:rPr lang="da-DK" dirty="0"/>
              <a:t> </a:t>
            </a:r>
            <a:r>
              <a:rPr lang="da-DK" dirty="0" err="1"/>
              <a:t>leader</a:t>
            </a:r>
            <a:r>
              <a:rPr lang="da-DK" dirty="0"/>
              <a:t> of The</a:t>
            </a:r>
            <a:r>
              <a:rPr lang="da-DK" baseline="0" dirty="0"/>
              <a:t> Glostrup Population Studies, </a:t>
            </a:r>
            <a:r>
              <a:rPr lang="da-DK" baseline="0" dirty="0" err="1"/>
              <a:t>including</a:t>
            </a:r>
            <a:r>
              <a:rPr lang="da-DK" baseline="0" dirty="0"/>
              <a:t> </a:t>
            </a:r>
            <a:r>
              <a:rPr lang="da-DK" baseline="0" dirty="0" err="1"/>
              <a:t>three</a:t>
            </a:r>
            <a:r>
              <a:rPr lang="da-DK" baseline="0" dirty="0"/>
              <a:t> Monica </a:t>
            </a:r>
            <a:r>
              <a:rPr lang="da-DK" baseline="0" dirty="0" err="1"/>
              <a:t>surveys</a:t>
            </a:r>
            <a:r>
              <a:rPr lang="da-DK" baseline="0" dirty="0"/>
              <a:t> </a:t>
            </a:r>
            <a:r>
              <a:rPr lang="da-DK" baseline="0" dirty="0" err="1"/>
              <a:t>during</a:t>
            </a:r>
            <a:r>
              <a:rPr lang="da-DK" baseline="0" dirty="0"/>
              <a:t> </a:t>
            </a:r>
            <a:r>
              <a:rPr lang="da-DK" baseline="0" dirty="0" err="1"/>
              <a:t>which</a:t>
            </a:r>
            <a:r>
              <a:rPr lang="da-DK" baseline="0" dirty="0"/>
              <a:t>  Torben Jørgensen </a:t>
            </a:r>
            <a:r>
              <a:rPr lang="da-DK" baseline="0" dirty="0" err="1"/>
              <a:t>examined</a:t>
            </a:r>
            <a:r>
              <a:rPr lang="da-DK" baseline="0" dirty="0"/>
              <a:t> all participants for </a:t>
            </a:r>
            <a:r>
              <a:rPr lang="da-DK" baseline="0" dirty="0" err="1"/>
              <a:t>gall</a:t>
            </a:r>
            <a:r>
              <a:rPr lang="da-DK" baseline="0" dirty="0"/>
              <a:t> </a:t>
            </a:r>
            <a:r>
              <a:rPr lang="da-DK" baseline="0" dirty="0" err="1"/>
              <a:t>stones</a:t>
            </a:r>
            <a:r>
              <a:rPr lang="da-DK" baseline="0" dirty="0"/>
              <a:t>. </a:t>
            </a:r>
            <a:r>
              <a:rPr lang="da-DK" baseline="0" dirty="0" err="1"/>
              <a:t>When</a:t>
            </a:r>
            <a:r>
              <a:rPr lang="da-DK" baseline="0" dirty="0"/>
              <a:t> I </a:t>
            </a:r>
            <a:r>
              <a:rPr lang="da-DK" baseline="0" dirty="0" err="1" smtClean="0"/>
              <a:t>left</a:t>
            </a:r>
            <a:r>
              <a:rPr lang="da-DK" baseline="0" dirty="0" smtClean="0"/>
              <a:t>, </a:t>
            </a:r>
            <a:r>
              <a:rPr lang="da-DK" baseline="0" dirty="0"/>
              <a:t>to </a:t>
            </a:r>
            <a:r>
              <a:rPr lang="da-DK" baseline="0" dirty="0" err="1"/>
              <a:t>become</a:t>
            </a:r>
            <a:r>
              <a:rPr lang="da-DK" baseline="0" dirty="0"/>
              <a:t> the </a:t>
            </a:r>
            <a:r>
              <a:rPr lang="da-DK" baseline="0" dirty="0" err="1"/>
              <a:t>first</a:t>
            </a:r>
            <a:r>
              <a:rPr lang="da-DK" baseline="0" dirty="0"/>
              <a:t> Danish professor of </a:t>
            </a:r>
            <a:r>
              <a:rPr lang="da-DK" baseline="0" dirty="0" err="1"/>
              <a:t>Geriatric</a:t>
            </a:r>
            <a:r>
              <a:rPr lang="da-DK" baseline="0" dirty="0"/>
              <a:t> </a:t>
            </a:r>
            <a:r>
              <a:rPr lang="da-DK" baseline="0" dirty="0" err="1"/>
              <a:t>Medicine</a:t>
            </a:r>
            <a:r>
              <a:rPr lang="da-DK" baseline="0" dirty="0"/>
              <a:t> in 1991, he </a:t>
            </a:r>
            <a:r>
              <a:rPr lang="da-DK" baseline="0" dirty="0" err="1"/>
              <a:t>took</a:t>
            </a:r>
            <a:r>
              <a:rPr lang="da-DK" baseline="0" dirty="0"/>
              <a:t> over and </a:t>
            </a:r>
            <a:r>
              <a:rPr lang="da-DK" baseline="0" dirty="0" err="1"/>
              <a:t>developed</a:t>
            </a:r>
            <a:r>
              <a:rPr lang="da-DK" baseline="0" dirty="0"/>
              <a:t> Research Center for </a:t>
            </a:r>
            <a:r>
              <a:rPr lang="da-DK" baseline="0" dirty="0" err="1"/>
              <a:t>prevention</a:t>
            </a:r>
            <a:r>
              <a:rPr lang="da-DK" baseline="0" dirty="0"/>
              <a:t> and </a:t>
            </a:r>
            <a:r>
              <a:rPr lang="da-DK" baseline="0" dirty="0" err="1"/>
              <a:t>health</a:t>
            </a:r>
            <a:r>
              <a:rPr lang="da-DK" baseline="0" dirty="0"/>
              <a:t>, </a:t>
            </a:r>
            <a:r>
              <a:rPr lang="da-DK" baseline="0" dirty="0" err="1"/>
              <a:t>that</a:t>
            </a:r>
            <a:r>
              <a:rPr lang="da-DK" baseline="0" dirty="0"/>
              <a:t> </a:t>
            </a:r>
            <a:r>
              <a:rPr lang="da-DK" baseline="0" dirty="0" err="1"/>
              <a:t>after</a:t>
            </a:r>
            <a:r>
              <a:rPr lang="da-DK" baseline="0" dirty="0"/>
              <a:t> his </a:t>
            </a:r>
            <a:r>
              <a:rPr lang="da-DK" baseline="0" dirty="0" err="1"/>
              <a:t>retirement</a:t>
            </a:r>
            <a:r>
              <a:rPr lang="da-DK" baseline="0" dirty="0"/>
              <a:t> </a:t>
            </a:r>
            <a:r>
              <a:rPr lang="da-DK" baseline="0" dirty="0" err="1"/>
              <a:t>was</a:t>
            </a:r>
            <a:r>
              <a:rPr lang="da-DK" baseline="0" dirty="0"/>
              <a:t> </a:t>
            </a:r>
            <a:r>
              <a:rPr lang="da-DK" baseline="0" dirty="0" err="1"/>
              <a:t>moved</a:t>
            </a:r>
            <a:r>
              <a:rPr lang="da-DK" baseline="0" dirty="0"/>
              <a:t> to </a:t>
            </a:r>
            <a:r>
              <a:rPr lang="da-DK" baseline="0" dirty="0" err="1"/>
              <a:t>Fredriksberg</a:t>
            </a:r>
            <a:r>
              <a:rPr lang="da-DK" baseline="0" dirty="0"/>
              <a:t>, </a:t>
            </a:r>
            <a:r>
              <a:rPr lang="da-DK" baseline="0" dirty="0" err="1"/>
              <a:t>forming</a:t>
            </a:r>
            <a:r>
              <a:rPr lang="da-DK" baseline="0" dirty="0"/>
              <a:t> </a:t>
            </a:r>
            <a:r>
              <a:rPr lang="da-DK" baseline="0" dirty="0" smtClean="0"/>
              <a:t>Center for </a:t>
            </a:r>
            <a:r>
              <a:rPr lang="da-DK" baseline="0" dirty="0" err="1" smtClean="0"/>
              <a:t>Clinical</a:t>
            </a:r>
            <a:r>
              <a:rPr lang="da-DK" baseline="0" dirty="0" smtClean="0"/>
              <a:t> research and </a:t>
            </a:r>
            <a:r>
              <a:rPr lang="da-DK" baseline="0" dirty="0" err="1" smtClean="0"/>
              <a:t>prevention</a:t>
            </a:r>
            <a:r>
              <a:rPr lang="da-DK" baseline="0" dirty="0" smtClean="0"/>
              <a:t>. </a:t>
            </a:r>
            <a:endParaRPr lang="da-DK" dirty="0"/>
          </a:p>
        </p:txBody>
      </p:sp>
      <p:sp>
        <p:nvSpPr>
          <p:cNvPr id="4" name="Pladsholder til diasnummer 3"/>
          <p:cNvSpPr>
            <a:spLocks noGrp="1"/>
          </p:cNvSpPr>
          <p:nvPr>
            <p:ph type="sldNum" sz="quarter" idx="10"/>
          </p:nvPr>
        </p:nvSpPr>
        <p:spPr/>
        <p:txBody>
          <a:bodyPr/>
          <a:lstStyle/>
          <a:p>
            <a:fld id="{9C194175-F6B2-4D44-B6DC-CC5DE321746E}" type="slidenum">
              <a:rPr lang="da-DK" smtClean="0"/>
              <a:pPr/>
              <a:t>17</a:t>
            </a:fld>
            <a:endParaRPr lang="da-DK"/>
          </a:p>
        </p:txBody>
      </p:sp>
    </p:spTree>
    <p:extLst>
      <p:ext uri="{BB962C8B-B14F-4D97-AF65-F5344CB8AC3E}">
        <p14:creationId xmlns:p14="http://schemas.microsoft.com/office/powerpoint/2010/main" val="24330840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In 1982 I </a:t>
            </a:r>
            <a:r>
              <a:rPr lang="da-DK" dirty="0" err="1"/>
              <a:t>defended</a:t>
            </a:r>
            <a:r>
              <a:rPr lang="da-DK" dirty="0"/>
              <a:t> </a:t>
            </a:r>
            <a:r>
              <a:rPr lang="da-DK" dirty="0" err="1"/>
              <a:t>my</a:t>
            </a:r>
            <a:r>
              <a:rPr lang="da-DK" dirty="0"/>
              <a:t> </a:t>
            </a:r>
            <a:r>
              <a:rPr lang="da-DK" dirty="0" err="1"/>
              <a:t>doctoral</a:t>
            </a:r>
            <a:r>
              <a:rPr lang="da-DK" dirty="0"/>
              <a:t> </a:t>
            </a:r>
            <a:r>
              <a:rPr lang="da-DK" dirty="0" err="1"/>
              <a:t>thesis</a:t>
            </a:r>
            <a:r>
              <a:rPr lang="da-DK" dirty="0"/>
              <a:t> on </a:t>
            </a:r>
            <a:r>
              <a:rPr lang="da-DK" dirty="0" err="1"/>
              <a:t>cardiovascular</a:t>
            </a:r>
            <a:r>
              <a:rPr lang="da-DK" dirty="0"/>
              <a:t> </a:t>
            </a:r>
            <a:r>
              <a:rPr lang="da-DK" dirty="0" err="1"/>
              <a:t>risk</a:t>
            </a:r>
            <a:r>
              <a:rPr lang="da-DK" dirty="0"/>
              <a:t> factors and </a:t>
            </a:r>
            <a:r>
              <a:rPr lang="da-DK" dirty="0" err="1"/>
              <a:t>became</a:t>
            </a:r>
            <a:r>
              <a:rPr lang="da-DK" dirty="0"/>
              <a:t> head</a:t>
            </a:r>
            <a:r>
              <a:rPr lang="da-DK" baseline="0" dirty="0"/>
              <a:t> of the </a:t>
            </a:r>
            <a:r>
              <a:rPr lang="da-DK" baseline="0" dirty="0" err="1"/>
              <a:t>geriatric</a:t>
            </a:r>
            <a:r>
              <a:rPr lang="da-DK" baseline="0" dirty="0"/>
              <a:t> </a:t>
            </a:r>
            <a:r>
              <a:rPr lang="da-DK" baseline="0" dirty="0" err="1"/>
              <a:t>department</a:t>
            </a:r>
            <a:r>
              <a:rPr lang="da-DK" baseline="0" dirty="0"/>
              <a:t> in Roskilde, </a:t>
            </a:r>
            <a:r>
              <a:rPr lang="da-DK" baseline="0" dirty="0" err="1"/>
              <a:t>where</a:t>
            </a:r>
            <a:r>
              <a:rPr lang="da-DK" baseline="0" dirty="0"/>
              <a:t> I live. </a:t>
            </a:r>
            <a:endParaRPr lang="da-DK" dirty="0"/>
          </a:p>
        </p:txBody>
      </p:sp>
      <p:sp>
        <p:nvSpPr>
          <p:cNvPr id="4" name="Pladsholder til slidenummer 3"/>
          <p:cNvSpPr>
            <a:spLocks noGrp="1"/>
          </p:cNvSpPr>
          <p:nvPr>
            <p:ph type="sldNum" sz="quarter" idx="10"/>
          </p:nvPr>
        </p:nvSpPr>
        <p:spPr/>
        <p:txBody>
          <a:bodyPr/>
          <a:lstStyle/>
          <a:p>
            <a:fld id="{9C194175-F6B2-4D44-B6DC-CC5DE321746E}" type="slidenum">
              <a:rPr lang="da-DK" smtClean="0"/>
              <a:pPr/>
              <a:t>18</a:t>
            </a:fld>
            <a:endParaRPr lang="da-DK"/>
          </a:p>
        </p:txBody>
      </p:sp>
    </p:spTree>
    <p:extLst>
      <p:ext uri="{BB962C8B-B14F-4D97-AF65-F5344CB8AC3E}">
        <p14:creationId xmlns:p14="http://schemas.microsoft.com/office/powerpoint/2010/main" val="8953880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a:t>I </a:t>
            </a:r>
            <a:r>
              <a:rPr lang="da-DK" baseline="0" dirty="0" err="1"/>
              <a:t>became</a:t>
            </a:r>
            <a:r>
              <a:rPr lang="da-DK" baseline="0" dirty="0"/>
              <a:t> the </a:t>
            </a:r>
            <a:r>
              <a:rPr lang="da-DK" baseline="0" dirty="0" err="1"/>
              <a:t>first</a:t>
            </a:r>
            <a:r>
              <a:rPr lang="da-DK" baseline="0" dirty="0"/>
              <a:t> professor of </a:t>
            </a:r>
            <a:r>
              <a:rPr lang="da-DK" baseline="0" dirty="0" err="1"/>
              <a:t>Geriatric</a:t>
            </a:r>
            <a:r>
              <a:rPr lang="da-DK" baseline="0" dirty="0"/>
              <a:t> </a:t>
            </a:r>
            <a:r>
              <a:rPr lang="da-DK" baseline="0" dirty="0" err="1"/>
              <a:t>Medicine</a:t>
            </a:r>
            <a:r>
              <a:rPr lang="da-DK" baseline="0" dirty="0"/>
              <a:t> at Copenhagen University and Kommunehospitalet in </a:t>
            </a:r>
            <a:r>
              <a:rPr lang="da-DK" baseline="0" dirty="0" smtClean="0"/>
              <a:t>1991, </a:t>
            </a:r>
            <a:r>
              <a:rPr lang="da-DK" baseline="0" dirty="0"/>
              <a:t>but I </a:t>
            </a:r>
            <a:r>
              <a:rPr lang="da-DK" baseline="0" dirty="0" err="1"/>
              <a:t>continued</a:t>
            </a:r>
            <a:r>
              <a:rPr lang="da-DK" baseline="0" dirty="0"/>
              <a:t> to </a:t>
            </a:r>
            <a:r>
              <a:rPr lang="da-DK" baseline="0" dirty="0" err="1"/>
              <a:t>use</a:t>
            </a:r>
            <a:r>
              <a:rPr lang="da-DK" baseline="0" dirty="0"/>
              <a:t> </a:t>
            </a:r>
            <a:r>
              <a:rPr lang="da-DK" baseline="0" dirty="0" err="1"/>
              <a:t>epidemiology</a:t>
            </a:r>
            <a:r>
              <a:rPr lang="da-DK" baseline="0" dirty="0"/>
              <a:t> in </a:t>
            </a:r>
            <a:r>
              <a:rPr lang="da-DK" baseline="0" dirty="0" err="1"/>
              <a:t>my</a:t>
            </a:r>
            <a:r>
              <a:rPr lang="da-DK" baseline="0" dirty="0"/>
              <a:t> research</a:t>
            </a:r>
            <a:endParaRPr lang="da-DK" dirty="0"/>
          </a:p>
          <a:p>
            <a:r>
              <a:rPr lang="da-DK" dirty="0" err="1"/>
              <a:t>Maybe</a:t>
            </a:r>
            <a:r>
              <a:rPr lang="da-DK" dirty="0"/>
              <a:t> </a:t>
            </a:r>
            <a:r>
              <a:rPr lang="da-DK" dirty="0" err="1"/>
              <a:t>some</a:t>
            </a:r>
            <a:r>
              <a:rPr lang="da-DK" dirty="0"/>
              <a:t> Public Health researchers in the </a:t>
            </a:r>
            <a:r>
              <a:rPr lang="da-DK" dirty="0" err="1"/>
              <a:t>audience</a:t>
            </a:r>
            <a:r>
              <a:rPr lang="da-DK" dirty="0"/>
              <a:t> </a:t>
            </a:r>
            <a:r>
              <a:rPr lang="da-DK" dirty="0" err="1"/>
              <a:t>now</a:t>
            </a:r>
            <a:r>
              <a:rPr lang="da-DK" baseline="0" dirty="0"/>
              <a:t> </a:t>
            </a:r>
            <a:r>
              <a:rPr lang="da-DK" baseline="0" dirty="0" err="1"/>
              <a:t>use</a:t>
            </a:r>
            <a:r>
              <a:rPr lang="da-DK" baseline="0" dirty="0"/>
              <a:t> </a:t>
            </a:r>
            <a:r>
              <a:rPr lang="da-DK" baseline="0" dirty="0" err="1"/>
              <a:t>my</a:t>
            </a:r>
            <a:r>
              <a:rPr lang="da-DK" baseline="0" dirty="0"/>
              <a:t> </a:t>
            </a:r>
            <a:r>
              <a:rPr lang="da-DK" baseline="0" dirty="0" err="1"/>
              <a:t>department</a:t>
            </a:r>
            <a:r>
              <a:rPr lang="da-DK" baseline="0" dirty="0"/>
              <a:t> with the </a:t>
            </a:r>
            <a:r>
              <a:rPr lang="da-DK" baseline="0" dirty="0" err="1"/>
              <a:t>spacy</a:t>
            </a:r>
            <a:r>
              <a:rPr lang="da-DK" baseline="0" dirty="0"/>
              <a:t> handicap-toilets? </a:t>
            </a:r>
            <a:endParaRPr lang="da-DK" dirty="0"/>
          </a:p>
        </p:txBody>
      </p:sp>
      <p:sp>
        <p:nvSpPr>
          <p:cNvPr id="4" name="Pladsholder til slidenummer 3"/>
          <p:cNvSpPr>
            <a:spLocks noGrp="1"/>
          </p:cNvSpPr>
          <p:nvPr>
            <p:ph type="sldNum" sz="quarter" idx="10"/>
          </p:nvPr>
        </p:nvSpPr>
        <p:spPr/>
        <p:txBody>
          <a:bodyPr/>
          <a:lstStyle/>
          <a:p>
            <a:fld id="{9C194175-F6B2-4D44-B6DC-CC5DE321746E}" type="slidenum">
              <a:rPr lang="da-DK" smtClean="0"/>
              <a:pPr/>
              <a:t>19</a:t>
            </a:fld>
            <a:endParaRPr lang="da-DK"/>
          </a:p>
        </p:txBody>
      </p:sp>
    </p:spTree>
    <p:extLst>
      <p:ext uri="{BB962C8B-B14F-4D97-AF65-F5344CB8AC3E}">
        <p14:creationId xmlns:p14="http://schemas.microsoft.com/office/powerpoint/2010/main" val="2378021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i="0" baseline="0" noProof="0" dirty="0"/>
              <a:t>I have been allowed to give a presentation of the origins of DES and the early years:</a:t>
            </a:r>
          </a:p>
          <a:p>
            <a:r>
              <a:rPr lang="en-US" i="0" baseline="0" noProof="0" dirty="0"/>
              <a:t>It is exactly the interest in </a:t>
            </a:r>
            <a:r>
              <a:rPr lang="en-US" i="1" baseline="0" noProof="0" dirty="0"/>
              <a:t>epidemiological methods</a:t>
            </a:r>
            <a:r>
              <a:rPr lang="en-US" i="0" baseline="0" noProof="0" dirty="0"/>
              <a:t>, and the </a:t>
            </a:r>
            <a:r>
              <a:rPr lang="en-US" i="1" baseline="0" noProof="0" dirty="0"/>
              <a:t>inquisitiveness in a friendly atmosphere</a:t>
            </a:r>
            <a:r>
              <a:rPr lang="en-US" i="0" baseline="0" noProof="0" dirty="0"/>
              <a:t> that attracted young researchers from the very </a:t>
            </a:r>
            <a:r>
              <a:rPr lang="en-US" i="0" baseline="0" noProof="0" dirty="0" smtClean="0"/>
              <a:t>beginning.</a:t>
            </a:r>
            <a:endParaRPr lang="en-US" i="0" baseline="0" noProof="0" dirty="0"/>
          </a:p>
          <a:p>
            <a:endParaRPr lang="da-DK" dirty="0"/>
          </a:p>
        </p:txBody>
      </p:sp>
      <p:sp>
        <p:nvSpPr>
          <p:cNvPr id="4" name="Pladsholder til slidenummer 3"/>
          <p:cNvSpPr>
            <a:spLocks noGrp="1"/>
          </p:cNvSpPr>
          <p:nvPr>
            <p:ph type="sldNum" sz="quarter" idx="10"/>
          </p:nvPr>
        </p:nvSpPr>
        <p:spPr/>
        <p:txBody>
          <a:bodyPr/>
          <a:lstStyle/>
          <a:p>
            <a:fld id="{9C194175-F6B2-4D44-B6DC-CC5DE321746E}" type="slidenum">
              <a:rPr lang="da-DK" smtClean="0"/>
              <a:pPr/>
              <a:t>2</a:t>
            </a:fld>
            <a:endParaRPr lang="da-DK"/>
          </a:p>
        </p:txBody>
      </p:sp>
    </p:spTree>
    <p:extLst>
      <p:ext uri="{BB962C8B-B14F-4D97-AF65-F5344CB8AC3E}">
        <p14:creationId xmlns:p14="http://schemas.microsoft.com/office/powerpoint/2010/main" val="581340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a:t>I </a:t>
            </a:r>
            <a:r>
              <a:rPr lang="da-DK" dirty="0" err="1"/>
              <a:t>followed</a:t>
            </a:r>
            <a:r>
              <a:rPr lang="da-DK" dirty="0"/>
              <a:t> the 1914-cohort </a:t>
            </a:r>
            <a:r>
              <a:rPr lang="da-DK" dirty="0" err="1"/>
              <a:t>untill</a:t>
            </a:r>
            <a:r>
              <a:rPr lang="da-DK" dirty="0"/>
              <a:t> the </a:t>
            </a:r>
            <a:r>
              <a:rPr lang="da-DK" dirty="0" err="1"/>
              <a:t>survivors</a:t>
            </a:r>
            <a:r>
              <a:rPr lang="da-DK" dirty="0"/>
              <a:t> </a:t>
            </a:r>
            <a:r>
              <a:rPr lang="da-DK" dirty="0" err="1"/>
              <a:t>were</a:t>
            </a:r>
            <a:r>
              <a:rPr lang="da-DK" dirty="0"/>
              <a:t> 100 </a:t>
            </a:r>
            <a:r>
              <a:rPr lang="da-DK" dirty="0" err="1"/>
              <a:t>years</a:t>
            </a:r>
            <a:r>
              <a:rPr lang="da-DK" dirty="0"/>
              <a:t> old and I </a:t>
            </a:r>
            <a:r>
              <a:rPr lang="da-DK" dirty="0" err="1"/>
              <a:t>wrote</a:t>
            </a:r>
            <a:r>
              <a:rPr lang="da-DK" dirty="0"/>
              <a:t> a book on </a:t>
            </a:r>
            <a:r>
              <a:rPr lang="da-DK" dirty="0" err="1"/>
              <a:t>successful</a:t>
            </a:r>
            <a:r>
              <a:rPr lang="da-DK" dirty="0"/>
              <a:t> </a:t>
            </a:r>
            <a:r>
              <a:rPr lang="da-DK" dirty="0" err="1"/>
              <a:t>aging</a:t>
            </a:r>
            <a:r>
              <a:rPr lang="da-DK" dirty="0"/>
              <a:t> </a:t>
            </a:r>
            <a:r>
              <a:rPr lang="da-DK" dirty="0" err="1"/>
              <a:t>about</a:t>
            </a:r>
            <a:r>
              <a:rPr lang="da-DK" dirty="0"/>
              <a:t> </a:t>
            </a:r>
            <a:r>
              <a:rPr lang="da-DK" dirty="0" err="1"/>
              <a:t>them</a:t>
            </a:r>
            <a:r>
              <a:rPr lang="da-DK" dirty="0"/>
              <a:t>,</a:t>
            </a:r>
            <a:r>
              <a:rPr lang="da-DK" baseline="0" dirty="0"/>
              <a:t> </a:t>
            </a:r>
            <a:r>
              <a:rPr lang="da-DK" baseline="0" dirty="0" err="1"/>
              <a:t>published</a:t>
            </a:r>
            <a:r>
              <a:rPr lang="da-DK" baseline="0" dirty="0"/>
              <a:t> </a:t>
            </a:r>
            <a:r>
              <a:rPr lang="da-DK" baseline="0" dirty="0" err="1"/>
              <a:t>when</a:t>
            </a:r>
            <a:r>
              <a:rPr lang="da-DK" baseline="0" dirty="0"/>
              <a:t> the Glostrup </a:t>
            </a:r>
            <a:r>
              <a:rPr lang="da-DK" baseline="0" dirty="0" err="1"/>
              <a:t>Polulation</a:t>
            </a:r>
            <a:r>
              <a:rPr lang="da-DK" baseline="0" dirty="0"/>
              <a:t> Studies </a:t>
            </a:r>
            <a:r>
              <a:rPr lang="da-DK" baseline="0" dirty="0" err="1"/>
              <a:t>turned</a:t>
            </a:r>
            <a:r>
              <a:rPr lang="da-DK" baseline="0" dirty="0"/>
              <a:t> 50 </a:t>
            </a:r>
            <a:r>
              <a:rPr lang="da-DK" baseline="0" dirty="0" err="1"/>
              <a:t>years</a:t>
            </a:r>
            <a:r>
              <a:rPr lang="da-DK" baseline="0" dirty="0"/>
              <a:t> in 1914. In the book I </a:t>
            </a:r>
            <a:r>
              <a:rPr lang="da-DK" baseline="0" dirty="0" err="1"/>
              <a:t>describe</a:t>
            </a:r>
            <a:r>
              <a:rPr lang="da-DK" baseline="0" dirty="0"/>
              <a:t> the start of the Glostrup Population studies and of DES</a:t>
            </a:r>
            <a:endParaRPr lang="da-DK" dirty="0"/>
          </a:p>
        </p:txBody>
      </p:sp>
      <p:sp>
        <p:nvSpPr>
          <p:cNvPr id="4" name="Pladsholder til diasnummer 3"/>
          <p:cNvSpPr>
            <a:spLocks noGrp="1"/>
          </p:cNvSpPr>
          <p:nvPr>
            <p:ph type="sldNum" sz="quarter" idx="10"/>
          </p:nvPr>
        </p:nvSpPr>
        <p:spPr/>
        <p:txBody>
          <a:bodyPr/>
          <a:lstStyle/>
          <a:p>
            <a:fld id="{9C194175-F6B2-4D44-B6DC-CC5DE321746E}" type="slidenum">
              <a:rPr lang="da-DK" smtClean="0"/>
              <a:pPr/>
              <a:t>20</a:t>
            </a:fld>
            <a:endParaRPr lang="da-DK"/>
          </a:p>
        </p:txBody>
      </p:sp>
    </p:spTree>
    <p:extLst>
      <p:ext uri="{BB962C8B-B14F-4D97-AF65-F5344CB8AC3E}">
        <p14:creationId xmlns:p14="http://schemas.microsoft.com/office/powerpoint/2010/main" val="5897985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US" noProof="0" dirty="0"/>
              <a:t>The Danish Epidemiological Society was created </a:t>
            </a:r>
            <a:r>
              <a:rPr lang="en-US" noProof="0"/>
              <a:t>in </a:t>
            </a:r>
            <a:r>
              <a:rPr lang="en-US" noProof="0" smtClean="0"/>
              <a:t>1992 </a:t>
            </a:r>
            <a:r>
              <a:rPr lang="en-US" noProof="0" dirty="0"/>
              <a:t>and now has 430 members. </a:t>
            </a:r>
          </a:p>
          <a:p>
            <a:r>
              <a:rPr lang="en-US" noProof="0" dirty="0"/>
              <a:t>At the previous general assembly it was decided to award a Prize for  Excellence</a:t>
            </a:r>
          </a:p>
          <a:p>
            <a:endParaRPr lang="en-US" noProof="0" dirty="0"/>
          </a:p>
          <a:p>
            <a:r>
              <a:rPr lang="en-US" noProof="0" dirty="0"/>
              <a:t>The Schroll Prize recognizes a junior epidemiologist who has demonstrated excellence in epidemiological teaching,</a:t>
            </a:r>
            <a:r>
              <a:rPr lang="en-US" baseline="0" noProof="0" dirty="0"/>
              <a:t> research, methods development or dissemination, and thus already contributed </a:t>
            </a:r>
          </a:p>
          <a:p>
            <a:r>
              <a:rPr lang="en-US" baseline="0" noProof="0" dirty="0"/>
              <a:t>To development of the field of epidemiology at an early stage of their career.</a:t>
            </a:r>
          </a:p>
          <a:p>
            <a:endParaRPr lang="en-US" baseline="0" noProof="0" dirty="0"/>
          </a:p>
          <a:p>
            <a:r>
              <a:rPr lang="en-US" baseline="0" noProof="0" dirty="0"/>
              <a:t>To be eligible the nominee must have completed their PHD within 4 years at the time of nomination. Parental leave after completion of the PHD or similar, may be taken into account and the number of weeks of parental leave may be multiplied by two. The nominee must be employed at a Danish research institution at the time of nomination. The selection of the Awardees will be made solely on the basis of the candidate’s scientific and professional accomplishments without regard to race, gender, nationality, geographic location or religious or political views</a:t>
            </a:r>
            <a:r>
              <a:rPr lang="en-US" baseline="0" noProof="0" dirty="0" smtClean="0"/>
              <a:t>.</a:t>
            </a:r>
          </a:p>
          <a:p>
            <a:r>
              <a:rPr lang="en-US" baseline="0" noProof="0" dirty="0" smtClean="0"/>
              <a:t>I will now give the chair to Stine Schramm. She will give the scientific committee’s reasons for the nomination of the chosen researchers.</a:t>
            </a:r>
            <a:endParaRPr lang="en-US" noProof="0" dirty="0"/>
          </a:p>
        </p:txBody>
      </p:sp>
      <p:sp>
        <p:nvSpPr>
          <p:cNvPr id="4" name="Pladsholder til slidenummer 3"/>
          <p:cNvSpPr>
            <a:spLocks noGrp="1"/>
          </p:cNvSpPr>
          <p:nvPr>
            <p:ph type="sldNum" sz="quarter" idx="10"/>
          </p:nvPr>
        </p:nvSpPr>
        <p:spPr/>
        <p:txBody>
          <a:bodyPr/>
          <a:lstStyle/>
          <a:p>
            <a:fld id="{9C194175-F6B2-4D44-B6DC-CC5DE321746E}" type="slidenum">
              <a:rPr lang="da-DK" smtClean="0"/>
              <a:pPr/>
              <a:t>21</a:t>
            </a:fld>
            <a:endParaRPr lang="da-DK"/>
          </a:p>
        </p:txBody>
      </p:sp>
    </p:spTree>
    <p:extLst>
      <p:ext uri="{BB962C8B-B14F-4D97-AF65-F5344CB8AC3E}">
        <p14:creationId xmlns:p14="http://schemas.microsoft.com/office/powerpoint/2010/main" val="2899238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en-US" sz="1400" baseline="0" noProof="0" dirty="0"/>
              <a:t>DES began in 1975 in the team performing </a:t>
            </a:r>
            <a:r>
              <a:rPr lang="en-US" sz="1400" i="1" baseline="0" noProof="0" dirty="0"/>
              <a:t>the Glostrup Population Studies, </a:t>
            </a:r>
            <a:r>
              <a:rPr lang="en-US" sz="1400" i="0" baseline="0" noProof="0" dirty="0"/>
              <a:t>surveying </a:t>
            </a:r>
            <a:r>
              <a:rPr lang="en-US" sz="1400" i="0" baseline="0" noProof="0" dirty="0" smtClean="0"/>
              <a:t>cohorts, born in 1897</a:t>
            </a:r>
            <a:r>
              <a:rPr lang="en-US" sz="1400" i="0" baseline="0" noProof="0" dirty="0"/>
              <a:t>, </a:t>
            </a:r>
            <a:r>
              <a:rPr lang="en-US" sz="1400" i="0" baseline="0" noProof="0" dirty="0" smtClean="0"/>
              <a:t>1914 </a:t>
            </a:r>
            <a:r>
              <a:rPr lang="en-US" sz="1400" i="0" baseline="0" noProof="0" dirty="0"/>
              <a:t>and later </a:t>
            </a:r>
            <a:r>
              <a:rPr lang="en-US" sz="1400" i="0" baseline="0" noProof="0" dirty="0" smtClean="0"/>
              <a:t>1936.</a:t>
            </a:r>
            <a:endParaRPr lang="en-US" sz="1400" i="0" baseline="0" noProof="0" dirty="0"/>
          </a:p>
          <a:p>
            <a:r>
              <a:rPr lang="en-US" sz="1400" i="0" baseline="0" noProof="0" dirty="0"/>
              <a:t>The leader was </a:t>
            </a:r>
            <a:r>
              <a:rPr lang="en-US" sz="1400" i="1" baseline="0" noProof="0" dirty="0"/>
              <a:t>Per From Hansen</a:t>
            </a:r>
            <a:r>
              <a:rPr lang="en-US" sz="1400" i="0" baseline="0" noProof="0" dirty="0"/>
              <a:t>, who in </a:t>
            </a:r>
            <a:r>
              <a:rPr lang="en-US" sz="1400" i="0" baseline="0" noProof="0" dirty="0" smtClean="0"/>
              <a:t>1959, </a:t>
            </a:r>
            <a:r>
              <a:rPr lang="en-US" sz="1400" i="0" baseline="0" noProof="0" dirty="0"/>
              <a:t>age </a:t>
            </a:r>
            <a:r>
              <a:rPr lang="en-US" sz="1400" i="0" baseline="0" noProof="0" dirty="0" smtClean="0"/>
              <a:t>39, </a:t>
            </a:r>
            <a:r>
              <a:rPr lang="en-US" sz="1400" i="0" baseline="0" noProof="0" dirty="0"/>
              <a:t>became head of Medical </a:t>
            </a:r>
            <a:r>
              <a:rPr lang="en-US" sz="1400" i="0" baseline="0" noProof="0" dirty="0" err="1"/>
              <a:t>Dept</a:t>
            </a:r>
            <a:r>
              <a:rPr lang="en-US" sz="1400" i="0" baseline="0" noProof="0" dirty="0"/>
              <a:t> C, in the </a:t>
            </a:r>
            <a:r>
              <a:rPr lang="en-US" sz="1400" i="0" baseline="0" noProof="0" dirty="0" smtClean="0"/>
              <a:t>newly built, </a:t>
            </a:r>
            <a:r>
              <a:rPr lang="en-US" sz="1400" i="0" baseline="0" noProof="0" dirty="0"/>
              <a:t>Glostrup Hospital. He would fight </a:t>
            </a:r>
            <a:r>
              <a:rPr lang="en-US" sz="1400" i="1" baseline="0" noProof="0" dirty="0"/>
              <a:t>the epidemic of the century, ischemic heart </a:t>
            </a:r>
            <a:r>
              <a:rPr lang="en-US" sz="1400" i="1" baseline="0" noProof="0" dirty="0" smtClean="0"/>
              <a:t>disease,</a:t>
            </a:r>
            <a:r>
              <a:rPr lang="en-US" sz="1400" i="0" baseline="0" noProof="0" dirty="0" smtClean="0"/>
              <a:t> </a:t>
            </a:r>
            <a:r>
              <a:rPr lang="en-US" sz="1400" i="0" baseline="0" noProof="0" dirty="0"/>
              <a:t>with inspiration from the </a:t>
            </a:r>
            <a:r>
              <a:rPr lang="en-US" sz="1400" i="1" baseline="0" noProof="0" dirty="0"/>
              <a:t>Seven Countries Study</a:t>
            </a:r>
            <a:r>
              <a:rPr lang="en-US" sz="1400" i="0" baseline="0" noProof="0" dirty="0"/>
              <a:t>. Can </a:t>
            </a:r>
            <a:r>
              <a:rPr lang="en-US" sz="1400" i="1" baseline="0" noProof="0" dirty="0"/>
              <a:t>risk factors </a:t>
            </a:r>
            <a:r>
              <a:rPr lang="en-US" sz="1400" i="0" baseline="0" noProof="0" dirty="0"/>
              <a:t>determined in middle aged men predict further heart diseases?</a:t>
            </a:r>
          </a:p>
          <a:p>
            <a:endParaRPr lang="en-US" sz="1400" i="0" baseline="0" noProof="0" dirty="0"/>
          </a:p>
          <a:p>
            <a:pPr defTabSz="965865">
              <a:defRPr/>
            </a:pPr>
            <a:r>
              <a:rPr lang="da-DK" sz="1300" dirty="0"/>
              <a:t>.</a:t>
            </a:r>
          </a:p>
          <a:p>
            <a:endParaRPr lang="da-DK" dirty="0"/>
          </a:p>
        </p:txBody>
      </p:sp>
      <p:sp>
        <p:nvSpPr>
          <p:cNvPr id="4" name="Pladsholder til diasnummer 3"/>
          <p:cNvSpPr>
            <a:spLocks noGrp="1"/>
          </p:cNvSpPr>
          <p:nvPr>
            <p:ph type="sldNum" sz="quarter" idx="10"/>
          </p:nvPr>
        </p:nvSpPr>
        <p:spPr/>
        <p:txBody>
          <a:bodyPr/>
          <a:lstStyle/>
          <a:p>
            <a:fld id="{9C194175-F6B2-4D44-B6DC-CC5DE321746E}" type="slidenum">
              <a:rPr lang="da-DK" smtClean="0"/>
              <a:pPr/>
              <a:t>3</a:t>
            </a:fld>
            <a:endParaRPr lang="da-DK"/>
          </a:p>
        </p:txBody>
      </p:sp>
    </p:spTree>
    <p:extLst>
      <p:ext uri="{BB962C8B-B14F-4D97-AF65-F5344CB8AC3E}">
        <p14:creationId xmlns:p14="http://schemas.microsoft.com/office/powerpoint/2010/main" val="3007929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pPr algn="l"/>
            <a:r>
              <a:rPr lang="da-DK" dirty="0"/>
              <a:t>One of</a:t>
            </a:r>
            <a:r>
              <a:rPr lang="da-DK" baseline="0" dirty="0"/>
              <a:t> his residents, </a:t>
            </a:r>
            <a:r>
              <a:rPr lang="da-DK" i="1" baseline="0" dirty="0"/>
              <a:t>Leif Hagerup, </a:t>
            </a:r>
            <a:r>
              <a:rPr lang="da-DK" i="0" baseline="0" dirty="0" err="1"/>
              <a:t>surveyed</a:t>
            </a:r>
            <a:r>
              <a:rPr lang="da-DK" i="0" baseline="0" dirty="0"/>
              <a:t> </a:t>
            </a:r>
            <a:r>
              <a:rPr lang="da-DK" i="0" baseline="0" dirty="0" smtClean="0"/>
              <a:t>the 1914-cohort in 1964, </a:t>
            </a:r>
            <a:r>
              <a:rPr lang="da-DK" i="0" baseline="0" dirty="0" err="1" smtClean="0"/>
              <a:t>inviting</a:t>
            </a:r>
            <a:r>
              <a:rPr lang="da-DK" i="0" baseline="0" dirty="0" smtClean="0"/>
              <a:t> all </a:t>
            </a:r>
            <a:r>
              <a:rPr lang="da-DK" i="0" baseline="0" dirty="0"/>
              <a:t>50-year-old men and </a:t>
            </a:r>
            <a:r>
              <a:rPr lang="da-DK" i="0" baseline="0" dirty="0" err="1"/>
              <a:t>women</a:t>
            </a:r>
            <a:r>
              <a:rPr lang="da-DK" i="0" baseline="0" dirty="0"/>
              <a:t> in the Glostrup admission </a:t>
            </a:r>
            <a:r>
              <a:rPr lang="da-DK" i="0" baseline="0" dirty="0" err="1"/>
              <a:t>area</a:t>
            </a:r>
            <a:r>
              <a:rPr lang="da-DK" i="0" baseline="0" dirty="0"/>
              <a:t>. </a:t>
            </a:r>
            <a:r>
              <a:rPr lang="da-DK" i="0" baseline="0" dirty="0" smtClean="0"/>
              <a:t> - He </a:t>
            </a:r>
            <a:r>
              <a:rPr lang="da-DK" i="0" baseline="0" dirty="0" err="1"/>
              <a:t>became</a:t>
            </a:r>
            <a:r>
              <a:rPr lang="da-DK" i="0" baseline="0" dirty="0"/>
              <a:t> the </a:t>
            </a:r>
            <a:r>
              <a:rPr lang="da-DK" i="0" baseline="0" dirty="0" err="1"/>
              <a:t>first</a:t>
            </a:r>
            <a:r>
              <a:rPr lang="da-DK" i="0" baseline="0" dirty="0"/>
              <a:t> </a:t>
            </a:r>
            <a:r>
              <a:rPr lang="da-DK" i="0" baseline="0" dirty="0" err="1"/>
              <a:t>chairman</a:t>
            </a:r>
            <a:r>
              <a:rPr lang="da-DK" i="0" baseline="0" dirty="0"/>
              <a:t> of </a:t>
            </a:r>
            <a:r>
              <a:rPr lang="da-DK" i="0" baseline="0" dirty="0" err="1"/>
              <a:t>our</a:t>
            </a:r>
            <a:r>
              <a:rPr lang="da-DK" i="0" baseline="0" dirty="0"/>
              <a:t> </a:t>
            </a:r>
            <a:r>
              <a:rPr lang="da-DK" i="0" baseline="0" dirty="0" err="1"/>
              <a:t>Epidemiological</a:t>
            </a:r>
            <a:r>
              <a:rPr lang="da-DK" i="0" baseline="0" dirty="0"/>
              <a:t> Research Group in 1975</a:t>
            </a:r>
            <a:endParaRPr lang="da-DK" i="0" dirty="0"/>
          </a:p>
        </p:txBody>
      </p:sp>
      <p:sp>
        <p:nvSpPr>
          <p:cNvPr id="4" name="Pladsholder til diasnummer 3"/>
          <p:cNvSpPr>
            <a:spLocks noGrp="1"/>
          </p:cNvSpPr>
          <p:nvPr>
            <p:ph type="sldNum" sz="quarter" idx="10"/>
          </p:nvPr>
        </p:nvSpPr>
        <p:spPr/>
        <p:txBody>
          <a:bodyPr/>
          <a:lstStyle/>
          <a:p>
            <a:fld id="{9C194175-F6B2-4D44-B6DC-CC5DE321746E}" type="slidenum">
              <a:rPr lang="da-DK" smtClean="0"/>
              <a:pPr/>
              <a:t>4</a:t>
            </a:fld>
            <a:endParaRPr lang="da-DK"/>
          </a:p>
        </p:txBody>
      </p:sp>
    </p:spTree>
    <p:extLst>
      <p:ext uri="{BB962C8B-B14F-4D97-AF65-F5344CB8AC3E}">
        <p14:creationId xmlns:p14="http://schemas.microsoft.com/office/powerpoint/2010/main" val="3156417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en-US" i="0" baseline="0" noProof="0" dirty="0"/>
              <a:t>In 1972 I got a training position in the coronary </a:t>
            </a:r>
            <a:r>
              <a:rPr lang="en-US" i="0" baseline="0" noProof="0" dirty="0" smtClean="0"/>
              <a:t>care unit </a:t>
            </a:r>
            <a:r>
              <a:rPr lang="en-US" i="0" baseline="0" noProof="0" dirty="0"/>
              <a:t>of Glostrup Hospital, but I was more interested in the WHY young men got a myocardial infarction, than the HOW you should treat the arrhythmias to follow. </a:t>
            </a:r>
          </a:p>
        </p:txBody>
      </p:sp>
      <p:sp>
        <p:nvSpPr>
          <p:cNvPr id="4" name="Pladsholder til diasnummer 3"/>
          <p:cNvSpPr>
            <a:spLocks noGrp="1"/>
          </p:cNvSpPr>
          <p:nvPr>
            <p:ph type="sldNum" sz="quarter" idx="10"/>
          </p:nvPr>
        </p:nvSpPr>
        <p:spPr/>
        <p:txBody>
          <a:bodyPr/>
          <a:lstStyle/>
          <a:p>
            <a:fld id="{9C194175-F6B2-4D44-B6DC-CC5DE321746E}" type="slidenum">
              <a:rPr lang="da-DK" smtClean="0"/>
              <a:pPr/>
              <a:t>5</a:t>
            </a:fld>
            <a:endParaRPr lang="da-DK"/>
          </a:p>
        </p:txBody>
      </p:sp>
    </p:spTree>
    <p:extLst>
      <p:ext uri="{BB962C8B-B14F-4D97-AF65-F5344CB8AC3E}">
        <p14:creationId xmlns:p14="http://schemas.microsoft.com/office/powerpoint/2010/main" val="2610932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en-US" noProof="0" dirty="0"/>
              <a:t>Another trainee, Finn </a:t>
            </a:r>
            <a:r>
              <a:rPr lang="en-US" noProof="0" dirty="0" err="1" smtClean="0"/>
              <a:t>Gyntelberg</a:t>
            </a:r>
            <a:r>
              <a:rPr lang="en-US" noProof="0" dirty="0" smtClean="0"/>
              <a:t>, </a:t>
            </a:r>
            <a:r>
              <a:rPr lang="en-US" noProof="0" dirty="0"/>
              <a:t>used epidemiological methods in a big survey of middle-aged men.</a:t>
            </a:r>
            <a:r>
              <a:rPr lang="en-US" baseline="0" noProof="0" dirty="0"/>
              <a:t> He urged me: What happens to the 1914-cohort?</a:t>
            </a:r>
            <a:endParaRPr lang="en-US" noProof="0" dirty="0"/>
          </a:p>
        </p:txBody>
      </p:sp>
      <p:sp>
        <p:nvSpPr>
          <p:cNvPr id="4" name="Pladsholder til diasnummer 3"/>
          <p:cNvSpPr>
            <a:spLocks noGrp="1"/>
          </p:cNvSpPr>
          <p:nvPr>
            <p:ph type="sldNum" sz="quarter" idx="10"/>
          </p:nvPr>
        </p:nvSpPr>
        <p:spPr/>
        <p:txBody>
          <a:bodyPr/>
          <a:lstStyle/>
          <a:p>
            <a:fld id="{9C194175-F6B2-4D44-B6DC-CC5DE321746E}" type="slidenum">
              <a:rPr lang="da-DK" smtClean="0"/>
              <a:pPr/>
              <a:t>6</a:t>
            </a:fld>
            <a:endParaRPr lang="da-DK"/>
          </a:p>
        </p:txBody>
      </p:sp>
    </p:spTree>
    <p:extLst>
      <p:ext uri="{BB962C8B-B14F-4D97-AF65-F5344CB8AC3E}">
        <p14:creationId xmlns:p14="http://schemas.microsoft.com/office/powerpoint/2010/main" val="3447643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a:t>So I </a:t>
            </a:r>
            <a:r>
              <a:rPr lang="da-DK" dirty="0" err="1"/>
              <a:t>decided</a:t>
            </a:r>
            <a:r>
              <a:rPr lang="da-DK" dirty="0"/>
              <a:t> to ask Per From Hansen to</a:t>
            </a:r>
            <a:r>
              <a:rPr lang="da-DK" baseline="0" dirty="0"/>
              <a:t> give </a:t>
            </a:r>
            <a:r>
              <a:rPr lang="da-DK" baseline="0" dirty="0" err="1"/>
              <a:t>me</a:t>
            </a:r>
            <a:r>
              <a:rPr lang="da-DK" baseline="0" dirty="0"/>
              <a:t> a </a:t>
            </a:r>
            <a:r>
              <a:rPr lang="da-DK" baseline="0" dirty="0" err="1"/>
              <a:t>role</a:t>
            </a:r>
            <a:r>
              <a:rPr lang="da-DK" baseline="0" dirty="0"/>
              <a:t> in a </a:t>
            </a:r>
            <a:r>
              <a:rPr lang="da-DK" baseline="0" dirty="0" err="1"/>
              <a:t>survey</a:t>
            </a:r>
            <a:r>
              <a:rPr lang="da-DK" baseline="0" dirty="0"/>
              <a:t> of 60-year-olds. He made </a:t>
            </a:r>
            <a:r>
              <a:rPr lang="da-DK" baseline="0" dirty="0" err="1"/>
              <a:t>me</a:t>
            </a:r>
            <a:r>
              <a:rPr lang="da-DK" baseline="0" dirty="0"/>
              <a:t> principal </a:t>
            </a:r>
            <a:r>
              <a:rPr lang="da-DK" baseline="0" dirty="0" err="1"/>
              <a:t>investigator</a:t>
            </a:r>
            <a:r>
              <a:rPr lang="da-DK" baseline="0" dirty="0"/>
              <a:t> and </a:t>
            </a:r>
            <a:r>
              <a:rPr lang="da-DK" baseline="0" dirty="0" err="1"/>
              <a:t>helped</a:t>
            </a:r>
            <a:r>
              <a:rPr lang="da-DK" baseline="0" dirty="0"/>
              <a:t> </a:t>
            </a:r>
            <a:r>
              <a:rPr lang="da-DK" baseline="0" dirty="0" err="1"/>
              <a:t>me</a:t>
            </a:r>
            <a:r>
              <a:rPr lang="da-DK" baseline="0" dirty="0"/>
              <a:t> with </a:t>
            </a:r>
            <a:r>
              <a:rPr lang="da-DK" baseline="0" dirty="0" err="1"/>
              <a:t>ideas</a:t>
            </a:r>
            <a:r>
              <a:rPr lang="da-DK" baseline="0" dirty="0"/>
              <a:t> and his </a:t>
            </a:r>
            <a:r>
              <a:rPr lang="da-DK" baseline="0" dirty="0" err="1"/>
              <a:t>great</a:t>
            </a:r>
            <a:r>
              <a:rPr lang="da-DK" baseline="0" dirty="0"/>
              <a:t> </a:t>
            </a:r>
            <a:r>
              <a:rPr lang="da-DK" baseline="0" dirty="0" err="1"/>
              <a:t>knowledge</a:t>
            </a:r>
            <a:r>
              <a:rPr lang="da-DK" baseline="0" dirty="0"/>
              <a:t> </a:t>
            </a:r>
            <a:r>
              <a:rPr lang="da-DK" baseline="0" dirty="0" err="1"/>
              <a:t>about</a:t>
            </a:r>
            <a:r>
              <a:rPr lang="da-DK" baseline="0" dirty="0"/>
              <a:t> </a:t>
            </a:r>
            <a:r>
              <a:rPr lang="da-DK" baseline="0" dirty="0" err="1"/>
              <a:t>epidemiology</a:t>
            </a:r>
            <a:r>
              <a:rPr lang="da-DK" baseline="0" dirty="0"/>
              <a:t>. Leif Hagerup </a:t>
            </a:r>
            <a:r>
              <a:rPr lang="da-DK" baseline="0" dirty="0" err="1"/>
              <a:t>was</a:t>
            </a:r>
            <a:r>
              <a:rPr lang="da-DK" baseline="0" dirty="0"/>
              <a:t> </a:t>
            </a:r>
            <a:r>
              <a:rPr lang="da-DK" baseline="0" dirty="0" err="1"/>
              <a:t>preparing</a:t>
            </a:r>
            <a:r>
              <a:rPr lang="da-DK" baseline="0" dirty="0"/>
              <a:t> his </a:t>
            </a:r>
            <a:r>
              <a:rPr lang="da-DK" baseline="0" dirty="0" err="1"/>
              <a:t>thesis</a:t>
            </a:r>
            <a:r>
              <a:rPr lang="da-DK" baseline="0" dirty="0"/>
              <a:t> </a:t>
            </a:r>
            <a:r>
              <a:rPr lang="da-DK" baseline="0" dirty="0" err="1"/>
              <a:t>about</a:t>
            </a:r>
            <a:r>
              <a:rPr lang="da-DK" baseline="0" dirty="0"/>
              <a:t> the 1914 population, but </a:t>
            </a:r>
            <a:r>
              <a:rPr lang="da-DK" baseline="0" dirty="0" err="1"/>
              <a:t>took</a:t>
            </a:r>
            <a:r>
              <a:rPr lang="da-DK" baseline="0" dirty="0"/>
              <a:t> time and  </a:t>
            </a:r>
            <a:r>
              <a:rPr lang="da-DK" baseline="0" dirty="0" err="1"/>
              <a:t>energy</a:t>
            </a:r>
            <a:r>
              <a:rPr lang="da-DK" baseline="0" dirty="0"/>
              <a:t> to </a:t>
            </a:r>
            <a:r>
              <a:rPr lang="da-DK" baseline="0" dirty="0" err="1"/>
              <a:t>secure</a:t>
            </a:r>
            <a:r>
              <a:rPr lang="da-DK" baseline="0" dirty="0"/>
              <a:t> </a:t>
            </a:r>
            <a:r>
              <a:rPr lang="da-DK" baseline="0" dirty="0" err="1"/>
              <a:t>uniformity</a:t>
            </a:r>
            <a:r>
              <a:rPr lang="da-DK" baseline="0" dirty="0"/>
              <a:t> of </a:t>
            </a:r>
            <a:r>
              <a:rPr lang="da-DK" baseline="0" dirty="0" err="1"/>
              <a:t>measurements</a:t>
            </a:r>
            <a:r>
              <a:rPr lang="da-DK" baseline="0" dirty="0"/>
              <a:t> in the same </a:t>
            </a:r>
            <a:r>
              <a:rPr lang="da-DK" baseline="0" dirty="0" err="1"/>
              <a:t>individiuals</a:t>
            </a:r>
            <a:r>
              <a:rPr lang="da-DK" baseline="0" dirty="0"/>
              <a:t> </a:t>
            </a:r>
            <a:r>
              <a:rPr lang="da-DK" baseline="0" dirty="0" smtClean="0"/>
              <a:t>1964 </a:t>
            </a:r>
            <a:r>
              <a:rPr lang="da-DK" baseline="0" dirty="0"/>
              <a:t>by </a:t>
            </a:r>
            <a:r>
              <a:rPr lang="da-DK" baseline="0" dirty="0" err="1"/>
              <a:t>him</a:t>
            </a:r>
            <a:r>
              <a:rPr lang="da-DK" baseline="0" dirty="0"/>
              <a:t> and age </a:t>
            </a:r>
            <a:r>
              <a:rPr lang="da-DK" baseline="0" dirty="0" smtClean="0"/>
              <a:t>1974 </a:t>
            </a:r>
            <a:r>
              <a:rPr lang="da-DK" baseline="0" dirty="0"/>
              <a:t>by </a:t>
            </a:r>
            <a:r>
              <a:rPr lang="da-DK" baseline="0" dirty="0" err="1"/>
              <a:t>me</a:t>
            </a:r>
            <a:r>
              <a:rPr lang="da-DK" baseline="0" dirty="0"/>
              <a:t>. </a:t>
            </a:r>
            <a:endParaRPr lang="da-DK" dirty="0"/>
          </a:p>
        </p:txBody>
      </p:sp>
      <p:sp>
        <p:nvSpPr>
          <p:cNvPr id="4" name="Pladsholder til diasnummer 3"/>
          <p:cNvSpPr>
            <a:spLocks noGrp="1"/>
          </p:cNvSpPr>
          <p:nvPr>
            <p:ph type="sldNum" sz="quarter" idx="10"/>
          </p:nvPr>
        </p:nvSpPr>
        <p:spPr/>
        <p:txBody>
          <a:bodyPr/>
          <a:lstStyle/>
          <a:p>
            <a:fld id="{9C194175-F6B2-4D44-B6DC-CC5DE321746E}" type="slidenum">
              <a:rPr lang="da-DK" smtClean="0"/>
              <a:pPr/>
              <a:t>7</a:t>
            </a:fld>
            <a:endParaRPr lang="da-DK"/>
          </a:p>
        </p:txBody>
      </p:sp>
    </p:spTree>
    <p:extLst>
      <p:ext uri="{BB962C8B-B14F-4D97-AF65-F5344CB8AC3E}">
        <p14:creationId xmlns:p14="http://schemas.microsoft.com/office/powerpoint/2010/main" val="1467342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r>
              <a:rPr lang="da-DK" dirty="0"/>
              <a:t>I </a:t>
            </a:r>
            <a:r>
              <a:rPr lang="da-DK" dirty="0" err="1"/>
              <a:t>obtained</a:t>
            </a:r>
            <a:r>
              <a:rPr lang="da-DK" dirty="0"/>
              <a:t> </a:t>
            </a:r>
            <a:r>
              <a:rPr lang="da-DK" dirty="0" err="1"/>
              <a:t>funding</a:t>
            </a:r>
            <a:r>
              <a:rPr lang="da-DK" dirty="0"/>
              <a:t>, </a:t>
            </a:r>
            <a:r>
              <a:rPr lang="da-DK" dirty="0" err="1"/>
              <a:t>found</a:t>
            </a:r>
            <a:r>
              <a:rPr lang="da-DK" dirty="0"/>
              <a:t> </a:t>
            </a:r>
            <a:r>
              <a:rPr lang="da-DK" dirty="0" err="1"/>
              <a:t>localities</a:t>
            </a:r>
            <a:r>
              <a:rPr lang="da-DK" dirty="0"/>
              <a:t> in the nurses </a:t>
            </a:r>
            <a:r>
              <a:rPr lang="da-DK" dirty="0" err="1"/>
              <a:t>apartments</a:t>
            </a:r>
            <a:r>
              <a:rPr lang="da-DK" dirty="0"/>
              <a:t>, </a:t>
            </a:r>
            <a:r>
              <a:rPr lang="da-DK" dirty="0" err="1"/>
              <a:t>employed</a:t>
            </a:r>
            <a:r>
              <a:rPr lang="da-DK" baseline="0" dirty="0"/>
              <a:t> and </a:t>
            </a:r>
            <a:r>
              <a:rPr lang="da-DK" baseline="0" dirty="0" err="1"/>
              <a:t>trained</a:t>
            </a:r>
            <a:r>
              <a:rPr lang="da-DK" baseline="0" dirty="0"/>
              <a:t> </a:t>
            </a:r>
            <a:r>
              <a:rPr lang="da-DK" baseline="0" dirty="0" err="1"/>
              <a:t>staff</a:t>
            </a:r>
            <a:r>
              <a:rPr lang="da-DK" baseline="0" dirty="0"/>
              <a:t> and </a:t>
            </a:r>
            <a:r>
              <a:rPr lang="da-DK" dirty="0" err="1"/>
              <a:t>gathered</a:t>
            </a:r>
            <a:r>
              <a:rPr lang="da-DK" dirty="0"/>
              <a:t> data from 666</a:t>
            </a:r>
            <a:r>
              <a:rPr lang="da-DK" baseline="0" dirty="0"/>
              <a:t> 60-year-olds.</a:t>
            </a:r>
          </a:p>
          <a:p>
            <a:r>
              <a:rPr lang="da-DK" baseline="0" dirty="0"/>
              <a:t>But </a:t>
            </a:r>
            <a:r>
              <a:rPr lang="da-DK" baseline="0" dirty="0" err="1"/>
              <a:t>there</a:t>
            </a:r>
            <a:r>
              <a:rPr lang="da-DK" baseline="0" dirty="0"/>
              <a:t> </a:t>
            </a:r>
            <a:r>
              <a:rPr lang="da-DK" baseline="0" dirty="0" err="1"/>
              <a:t>was</a:t>
            </a:r>
            <a:r>
              <a:rPr lang="da-DK" baseline="0" dirty="0"/>
              <a:t> no </a:t>
            </a:r>
            <a:r>
              <a:rPr lang="da-DK" baseline="0" dirty="0" err="1"/>
              <a:t>education</a:t>
            </a:r>
            <a:r>
              <a:rPr lang="da-DK" baseline="0" dirty="0"/>
              <a:t> or </a:t>
            </a:r>
            <a:r>
              <a:rPr lang="da-DK" baseline="0" dirty="0" err="1"/>
              <a:t>courses</a:t>
            </a:r>
            <a:r>
              <a:rPr lang="da-DK" baseline="0" dirty="0"/>
              <a:t> or </a:t>
            </a:r>
            <a:r>
              <a:rPr lang="da-DK" baseline="0" dirty="0" err="1"/>
              <a:t>societies</a:t>
            </a:r>
            <a:r>
              <a:rPr lang="da-DK" baseline="0" dirty="0"/>
              <a:t> </a:t>
            </a:r>
            <a:r>
              <a:rPr lang="da-DK" baseline="0" dirty="0" err="1"/>
              <a:t>dealing</a:t>
            </a:r>
            <a:r>
              <a:rPr lang="da-DK" baseline="0" dirty="0"/>
              <a:t> with </a:t>
            </a:r>
            <a:r>
              <a:rPr lang="da-DK" baseline="0" dirty="0" err="1"/>
              <a:t>epidemiology</a:t>
            </a:r>
            <a:r>
              <a:rPr lang="da-DK" baseline="0" dirty="0"/>
              <a:t> in Denmark to </a:t>
            </a:r>
            <a:r>
              <a:rPr lang="da-DK" baseline="0" dirty="0" err="1"/>
              <a:t>help</a:t>
            </a:r>
            <a:r>
              <a:rPr lang="da-DK" baseline="0" dirty="0"/>
              <a:t> </a:t>
            </a:r>
            <a:r>
              <a:rPr lang="da-DK" baseline="0" dirty="0" err="1"/>
              <a:t>me</a:t>
            </a:r>
            <a:r>
              <a:rPr lang="da-DK" baseline="0" dirty="0"/>
              <a:t> with the analyses.</a:t>
            </a:r>
            <a:endParaRPr lang="da-DK" dirty="0"/>
          </a:p>
        </p:txBody>
      </p:sp>
      <p:sp>
        <p:nvSpPr>
          <p:cNvPr id="4" name="Pladsholder til diasnummer 3"/>
          <p:cNvSpPr>
            <a:spLocks noGrp="1"/>
          </p:cNvSpPr>
          <p:nvPr>
            <p:ph type="sldNum" sz="quarter" idx="10"/>
          </p:nvPr>
        </p:nvSpPr>
        <p:spPr/>
        <p:txBody>
          <a:bodyPr/>
          <a:lstStyle/>
          <a:p>
            <a:fld id="{9C194175-F6B2-4D44-B6DC-CC5DE321746E}" type="slidenum">
              <a:rPr lang="da-DK" smtClean="0"/>
              <a:pPr/>
              <a:t>8</a:t>
            </a:fld>
            <a:endParaRPr lang="da-DK"/>
          </a:p>
        </p:txBody>
      </p:sp>
    </p:spTree>
    <p:extLst>
      <p:ext uri="{BB962C8B-B14F-4D97-AF65-F5344CB8AC3E}">
        <p14:creationId xmlns:p14="http://schemas.microsoft.com/office/powerpoint/2010/main" val="3781263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err="1"/>
              <a:t>Then</a:t>
            </a:r>
            <a:r>
              <a:rPr lang="da-DK" dirty="0"/>
              <a:t> I </a:t>
            </a:r>
            <a:r>
              <a:rPr lang="da-DK" dirty="0" err="1"/>
              <a:t>got</a:t>
            </a:r>
            <a:r>
              <a:rPr lang="da-DK" dirty="0"/>
              <a:t> the chance in 1975 to </a:t>
            </a:r>
            <a:r>
              <a:rPr lang="da-DK" dirty="0" err="1"/>
              <a:t>participate</a:t>
            </a:r>
            <a:r>
              <a:rPr lang="da-DK" dirty="0"/>
              <a:t> in the 14th International </a:t>
            </a:r>
            <a:r>
              <a:rPr lang="da-DK" dirty="0" err="1"/>
              <a:t>Cardiovascular</a:t>
            </a:r>
            <a:r>
              <a:rPr lang="da-DK" dirty="0"/>
              <a:t> Ten-</a:t>
            </a:r>
            <a:r>
              <a:rPr lang="da-DK" dirty="0" err="1"/>
              <a:t>day</a:t>
            </a:r>
            <a:r>
              <a:rPr lang="da-DK" dirty="0"/>
              <a:t>-</a:t>
            </a:r>
            <a:r>
              <a:rPr lang="da-DK" dirty="0" err="1"/>
              <a:t>teaching</a:t>
            </a:r>
            <a:r>
              <a:rPr lang="da-DK" dirty="0"/>
              <a:t> Seminar in </a:t>
            </a:r>
            <a:r>
              <a:rPr lang="da-DK" dirty="0" smtClean="0"/>
              <a:t>Mexico </a:t>
            </a:r>
            <a:r>
              <a:rPr lang="da-DK" dirty="0"/>
              <a:t>- </a:t>
            </a:r>
            <a:r>
              <a:rPr lang="da-DK" dirty="0" err="1"/>
              <a:t>together</a:t>
            </a:r>
            <a:r>
              <a:rPr lang="da-DK" dirty="0"/>
              <a:t> with Hanne </a:t>
            </a:r>
            <a:r>
              <a:rPr lang="da-DK" dirty="0" err="1"/>
              <a:t>Hollnagel</a:t>
            </a:r>
            <a:r>
              <a:rPr lang="da-DK" dirty="0"/>
              <a:t>, </a:t>
            </a:r>
            <a:r>
              <a:rPr lang="da-DK" dirty="0" err="1"/>
              <a:t>who</a:t>
            </a:r>
            <a:r>
              <a:rPr lang="da-DK" dirty="0"/>
              <a:t> </a:t>
            </a:r>
            <a:r>
              <a:rPr lang="da-DK" dirty="0" err="1"/>
              <a:t>was</a:t>
            </a:r>
            <a:r>
              <a:rPr lang="da-DK" dirty="0"/>
              <a:t> </a:t>
            </a:r>
            <a:r>
              <a:rPr lang="da-DK" dirty="0" err="1"/>
              <a:t>going</a:t>
            </a:r>
            <a:r>
              <a:rPr lang="da-DK" dirty="0"/>
              <a:t> to </a:t>
            </a:r>
            <a:r>
              <a:rPr lang="da-DK" dirty="0" err="1"/>
              <a:t>be</a:t>
            </a:r>
            <a:r>
              <a:rPr lang="da-DK" dirty="0"/>
              <a:t> PI for the</a:t>
            </a:r>
            <a:r>
              <a:rPr lang="da-DK" baseline="0" dirty="0"/>
              <a:t> </a:t>
            </a:r>
            <a:r>
              <a:rPr lang="da-DK" baseline="0" dirty="0" err="1"/>
              <a:t>survey</a:t>
            </a:r>
            <a:r>
              <a:rPr lang="da-DK" baseline="0" dirty="0"/>
              <a:t> of 40-year-olds </a:t>
            </a:r>
            <a:r>
              <a:rPr lang="da-DK" baseline="0" dirty="0" err="1"/>
              <a:t>following</a:t>
            </a:r>
            <a:r>
              <a:rPr lang="da-DK" baseline="0" dirty="0"/>
              <a:t> </a:t>
            </a:r>
            <a:r>
              <a:rPr lang="da-DK" baseline="0" dirty="0" err="1"/>
              <a:t>my</a:t>
            </a:r>
            <a:r>
              <a:rPr lang="da-DK" baseline="0" dirty="0"/>
              <a:t> </a:t>
            </a:r>
            <a:r>
              <a:rPr lang="da-DK" baseline="0" dirty="0" err="1"/>
              <a:t>survey</a:t>
            </a:r>
            <a:r>
              <a:rPr lang="da-DK" baseline="0" dirty="0"/>
              <a:t> of the 60-year </a:t>
            </a:r>
            <a:r>
              <a:rPr lang="da-DK" baseline="0" dirty="0" err="1"/>
              <a:t>olds</a:t>
            </a:r>
            <a:r>
              <a:rPr lang="da-DK" baseline="0" dirty="0"/>
              <a:t>. I </a:t>
            </a:r>
            <a:r>
              <a:rPr lang="da-DK" baseline="0" dirty="0" err="1"/>
              <a:t>was</a:t>
            </a:r>
            <a:r>
              <a:rPr lang="da-DK" baseline="0" dirty="0"/>
              <a:t> </a:t>
            </a:r>
            <a:r>
              <a:rPr lang="da-DK" baseline="0" dirty="0" err="1"/>
              <a:t>very</a:t>
            </a:r>
            <a:r>
              <a:rPr lang="da-DK" baseline="0" dirty="0"/>
              <a:t> </a:t>
            </a:r>
            <a:r>
              <a:rPr lang="da-DK" baseline="0" dirty="0" err="1"/>
              <a:t>highly</a:t>
            </a:r>
            <a:r>
              <a:rPr lang="da-DK" baseline="0" dirty="0"/>
              <a:t> </a:t>
            </a:r>
            <a:r>
              <a:rPr lang="da-DK" baseline="0" dirty="0" err="1"/>
              <a:t>pregnant</a:t>
            </a:r>
            <a:r>
              <a:rPr lang="da-DK" baseline="0" dirty="0"/>
              <a:t> with </a:t>
            </a:r>
            <a:r>
              <a:rPr lang="da-DK" baseline="0" dirty="0" err="1"/>
              <a:t>my</a:t>
            </a:r>
            <a:r>
              <a:rPr lang="da-DK" baseline="0" dirty="0"/>
              <a:t> </a:t>
            </a:r>
            <a:r>
              <a:rPr lang="da-DK" baseline="0" dirty="0" err="1"/>
              <a:t>child</a:t>
            </a:r>
            <a:r>
              <a:rPr lang="da-DK" baseline="0" dirty="0"/>
              <a:t> no 4, but had to go, </a:t>
            </a:r>
            <a:r>
              <a:rPr lang="da-DK" baseline="0" dirty="0" err="1"/>
              <a:t>because</a:t>
            </a:r>
            <a:r>
              <a:rPr lang="da-DK" baseline="0" dirty="0"/>
              <a:t> the </a:t>
            </a:r>
            <a:r>
              <a:rPr lang="da-DK" baseline="0" dirty="0" err="1"/>
              <a:t>course</a:t>
            </a:r>
            <a:r>
              <a:rPr lang="da-DK" baseline="0" dirty="0"/>
              <a:t> </a:t>
            </a:r>
            <a:r>
              <a:rPr lang="da-DK" baseline="0" dirty="0" err="1"/>
              <a:t>was</a:t>
            </a:r>
            <a:r>
              <a:rPr lang="da-DK" baseline="0" dirty="0"/>
              <a:t> </a:t>
            </a:r>
            <a:r>
              <a:rPr lang="da-DK" baseline="0" dirty="0" err="1"/>
              <a:t>crucial</a:t>
            </a:r>
            <a:r>
              <a:rPr lang="da-DK" baseline="0" dirty="0"/>
              <a:t> for </a:t>
            </a:r>
            <a:r>
              <a:rPr lang="da-DK" baseline="0" dirty="0" err="1"/>
              <a:t>my</a:t>
            </a:r>
            <a:r>
              <a:rPr lang="da-DK" baseline="0" dirty="0"/>
              <a:t>  transformation from a CLINICIAN </a:t>
            </a:r>
            <a:r>
              <a:rPr lang="da-DK" baseline="0" dirty="0" err="1"/>
              <a:t>into</a:t>
            </a:r>
            <a:r>
              <a:rPr lang="da-DK" baseline="0" dirty="0"/>
              <a:t> an EPIDEMIOLOGIST. </a:t>
            </a:r>
            <a:endParaRPr lang="da-DK" dirty="0"/>
          </a:p>
        </p:txBody>
      </p:sp>
      <p:sp>
        <p:nvSpPr>
          <p:cNvPr id="4" name="Pladsholder til slidenummer 3"/>
          <p:cNvSpPr>
            <a:spLocks noGrp="1"/>
          </p:cNvSpPr>
          <p:nvPr>
            <p:ph type="sldNum" sz="quarter" idx="10"/>
          </p:nvPr>
        </p:nvSpPr>
        <p:spPr/>
        <p:txBody>
          <a:bodyPr/>
          <a:lstStyle/>
          <a:p>
            <a:fld id="{9C194175-F6B2-4D44-B6DC-CC5DE321746E}" type="slidenum">
              <a:rPr lang="da-DK" smtClean="0"/>
              <a:pPr/>
              <a:t>9</a:t>
            </a:fld>
            <a:endParaRPr lang="da-DK"/>
          </a:p>
        </p:txBody>
      </p:sp>
    </p:spTree>
    <p:extLst>
      <p:ext uri="{BB962C8B-B14F-4D97-AF65-F5344CB8AC3E}">
        <p14:creationId xmlns:p14="http://schemas.microsoft.com/office/powerpoint/2010/main" val="3290618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a:t>Klik for at redigere titeltypografi i masteren</a:t>
            </a:r>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p>
        </p:txBody>
      </p:sp>
      <p:sp>
        <p:nvSpPr>
          <p:cNvPr id="4" name="Pladsholder til dato 3"/>
          <p:cNvSpPr>
            <a:spLocks noGrp="1"/>
          </p:cNvSpPr>
          <p:nvPr>
            <p:ph type="dt" sz="half" idx="10"/>
          </p:nvPr>
        </p:nvSpPr>
        <p:spPr/>
        <p:txBody>
          <a:bodyPr/>
          <a:lstStyle/>
          <a:p>
            <a:fld id="{42BC6AB1-198E-44A2-9FD1-4E350148EA1D}" type="datetime1">
              <a:rPr lang="da-DK" smtClean="0"/>
              <a:pPr/>
              <a:t>07-06-2021</a:t>
            </a:fld>
            <a:endParaRPr lang="da-DK"/>
          </a:p>
        </p:txBody>
      </p:sp>
      <p:sp>
        <p:nvSpPr>
          <p:cNvPr id="5" name="Pladsholder til sidefod 4"/>
          <p:cNvSpPr>
            <a:spLocks noGrp="1"/>
          </p:cNvSpPr>
          <p:nvPr>
            <p:ph type="ftr" sz="quarter" idx="11"/>
          </p:nvPr>
        </p:nvSpPr>
        <p:spPr/>
        <p:txBody>
          <a:bodyPr/>
          <a:lstStyle/>
          <a:p>
            <a:r>
              <a:rPr lang="da-DK"/>
              <a:t>www.gerodan.dk</a:t>
            </a:r>
          </a:p>
        </p:txBody>
      </p:sp>
      <p:sp>
        <p:nvSpPr>
          <p:cNvPr id="6" name="Pladsholder til diasnummer 5"/>
          <p:cNvSpPr>
            <a:spLocks noGrp="1"/>
          </p:cNvSpPr>
          <p:nvPr>
            <p:ph type="sldNum" sz="quarter" idx="12"/>
          </p:nvPr>
        </p:nvSpPr>
        <p:spPr/>
        <p:txBody>
          <a:bodyPr/>
          <a:lstStyle/>
          <a:p>
            <a:fld id="{B5022407-132C-42FE-B93D-59AAC7A7D900}" type="slidenum">
              <a:rPr lang="da-DK" smtClean="0"/>
              <a:pPr/>
              <a:t>‹nr.›</a:t>
            </a:fld>
            <a:endParaRPr lang="da-D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lodret titel 2"/>
          <p:cNvSpPr>
            <a:spLocks noGrp="1"/>
          </p:cNvSpPr>
          <p:nvPr>
            <p:ph type="body" orient="vert" idx="1"/>
          </p:nvPr>
        </p:nvSpPr>
        <p:spPr/>
        <p:txBody>
          <a:bodyPr vert="eaVert"/>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A2E7C774-E9A8-4B0F-A3B5-6B47E56B5432}" type="datetime1">
              <a:rPr lang="da-DK" smtClean="0"/>
              <a:pPr/>
              <a:t>07-06-2021</a:t>
            </a:fld>
            <a:endParaRPr lang="da-DK"/>
          </a:p>
        </p:txBody>
      </p:sp>
      <p:sp>
        <p:nvSpPr>
          <p:cNvPr id="5" name="Pladsholder til sidefod 4"/>
          <p:cNvSpPr>
            <a:spLocks noGrp="1"/>
          </p:cNvSpPr>
          <p:nvPr>
            <p:ph type="ftr" sz="quarter" idx="11"/>
          </p:nvPr>
        </p:nvSpPr>
        <p:spPr/>
        <p:txBody>
          <a:bodyPr/>
          <a:lstStyle/>
          <a:p>
            <a:r>
              <a:rPr lang="da-DK"/>
              <a:t>www.gerodan.dk</a:t>
            </a:r>
          </a:p>
        </p:txBody>
      </p:sp>
      <p:sp>
        <p:nvSpPr>
          <p:cNvPr id="6" name="Pladsholder til diasnummer 5"/>
          <p:cNvSpPr>
            <a:spLocks noGrp="1"/>
          </p:cNvSpPr>
          <p:nvPr>
            <p:ph type="sldNum" sz="quarter" idx="12"/>
          </p:nvPr>
        </p:nvSpPr>
        <p:spPr/>
        <p:txBody>
          <a:bodyPr/>
          <a:lstStyle/>
          <a:p>
            <a:fld id="{B5022407-132C-42FE-B93D-59AAC7A7D900}" type="slidenum">
              <a:rPr lang="da-DK" smtClean="0"/>
              <a:pPr/>
              <a:t>‹nr.›</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a:t>Klik for at redigere titeltypografi i masteren</a:t>
            </a:r>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CD8B2AD5-6B5E-4AD8-B795-BC24B5BE1319}" type="datetime1">
              <a:rPr lang="da-DK" smtClean="0"/>
              <a:pPr/>
              <a:t>07-06-2021</a:t>
            </a:fld>
            <a:endParaRPr lang="da-DK"/>
          </a:p>
        </p:txBody>
      </p:sp>
      <p:sp>
        <p:nvSpPr>
          <p:cNvPr id="5" name="Pladsholder til sidefod 4"/>
          <p:cNvSpPr>
            <a:spLocks noGrp="1"/>
          </p:cNvSpPr>
          <p:nvPr>
            <p:ph type="ftr" sz="quarter" idx="11"/>
          </p:nvPr>
        </p:nvSpPr>
        <p:spPr/>
        <p:txBody>
          <a:bodyPr/>
          <a:lstStyle/>
          <a:p>
            <a:r>
              <a:rPr lang="da-DK"/>
              <a:t>www.gerodan.dk</a:t>
            </a:r>
          </a:p>
        </p:txBody>
      </p:sp>
      <p:sp>
        <p:nvSpPr>
          <p:cNvPr id="6" name="Pladsholder til diasnummer 5"/>
          <p:cNvSpPr>
            <a:spLocks noGrp="1"/>
          </p:cNvSpPr>
          <p:nvPr>
            <p:ph type="sldNum" sz="quarter" idx="12"/>
          </p:nvPr>
        </p:nvSpPr>
        <p:spPr/>
        <p:txBody>
          <a:bodyPr/>
          <a:lstStyle/>
          <a:p>
            <a:fld id="{B5022407-132C-42FE-B93D-59AAC7A7D900}" type="slidenum">
              <a:rPr lang="da-DK" smtClean="0"/>
              <a:pPr/>
              <a:t>‹nr.›</a:t>
            </a:fld>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idx="1"/>
          </p:nvPr>
        </p:nvSpPr>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70D1E3D3-499E-4470-ABF4-CC9EBAA55E4B}" type="datetime1">
              <a:rPr lang="da-DK" smtClean="0"/>
              <a:pPr/>
              <a:t>07-06-2021</a:t>
            </a:fld>
            <a:endParaRPr lang="da-DK"/>
          </a:p>
        </p:txBody>
      </p:sp>
      <p:sp>
        <p:nvSpPr>
          <p:cNvPr id="5" name="Pladsholder til sidefod 4"/>
          <p:cNvSpPr>
            <a:spLocks noGrp="1"/>
          </p:cNvSpPr>
          <p:nvPr>
            <p:ph type="ftr" sz="quarter" idx="11"/>
          </p:nvPr>
        </p:nvSpPr>
        <p:spPr/>
        <p:txBody>
          <a:bodyPr/>
          <a:lstStyle/>
          <a:p>
            <a:r>
              <a:rPr lang="da-DK"/>
              <a:t>www.gerodan.dk</a:t>
            </a:r>
          </a:p>
        </p:txBody>
      </p:sp>
      <p:sp>
        <p:nvSpPr>
          <p:cNvPr id="6" name="Pladsholder til diasnummer 5"/>
          <p:cNvSpPr>
            <a:spLocks noGrp="1"/>
          </p:cNvSpPr>
          <p:nvPr>
            <p:ph type="sldNum" sz="quarter" idx="12"/>
          </p:nvPr>
        </p:nvSpPr>
        <p:spPr/>
        <p:txBody>
          <a:bodyPr/>
          <a:lstStyle/>
          <a:p>
            <a:fld id="{B5022407-132C-42FE-B93D-59AAC7A7D900}" type="slidenum">
              <a:rPr lang="da-DK" smtClean="0"/>
              <a:pPr/>
              <a:t>‹nr.›</a:t>
            </a:fld>
            <a:endParaRPr lang="da-D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a:t>Klik for at redigere titeltypografi i masteren</a:t>
            </a:r>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typografi i masteren</a:t>
            </a:r>
          </a:p>
        </p:txBody>
      </p:sp>
      <p:sp>
        <p:nvSpPr>
          <p:cNvPr id="4" name="Pladsholder til dato 3"/>
          <p:cNvSpPr>
            <a:spLocks noGrp="1"/>
          </p:cNvSpPr>
          <p:nvPr>
            <p:ph type="dt" sz="half" idx="10"/>
          </p:nvPr>
        </p:nvSpPr>
        <p:spPr/>
        <p:txBody>
          <a:bodyPr/>
          <a:lstStyle/>
          <a:p>
            <a:fld id="{AE91E5D1-0C2F-459C-B473-E22D123CEBF1}" type="datetime1">
              <a:rPr lang="da-DK" smtClean="0"/>
              <a:pPr/>
              <a:t>07-06-2021</a:t>
            </a:fld>
            <a:endParaRPr lang="da-DK"/>
          </a:p>
        </p:txBody>
      </p:sp>
      <p:sp>
        <p:nvSpPr>
          <p:cNvPr id="5" name="Pladsholder til sidefod 4"/>
          <p:cNvSpPr>
            <a:spLocks noGrp="1"/>
          </p:cNvSpPr>
          <p:nvPr>
            <p:ph type="ftr" sz="quarter" idx="11"/>
          </p:nvPr>
        </p:nvSpPr>
        <p:spPr/>
        <p:txBody>
          <a:bodyPr/>
          <a:lstStyle/>
          <a:p>
            <a:r>
              <a:rPr lang="da-DK"/>
              <a:t>www.gerodan.dk</a:t>
            </a:r>
          </a:p>
        </p:txBody>
      </p:sp>
      <p:sp>
        <p:nvSpPr>
          <p:cNvPr id="6" name="Pladsholder til diasnummer 5"/>
          <p:cNvSpPr>
            <a:spLocks noGrp="1"/>
          </p:cNvSpPr>
          <p:nvPr>
            <p:ph type="sldNum" sz="quarter" idx="12"/>
          </p:nvPr>
        </p:nvSpPr>
        <p:spPr/>
        <p:txBody>
          <a:bodyPr/>
          <a:lstStyle/>
          <a:p>
            <a:fld id="{B5022407-132C-42FE-B93D-59AAC7A7D900}" type="slidenum">
              <a:rPr lang="da-DK" smtClean="0"/>
              <a:pPr/>
              <a:t>‹nr.›</a:t>
            </a:fld>
            <a:endParaRPr lang="da-D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6DDB0C19-A4C2-4503-AE22-06D8EBB3A1CD}" type="datetime1">
              <a:rPr lang="da-DK" smtClean="0"/>
              <a:pPr/>
              <a:t>07-06-2021</a:t>
            </a:fld>
            <a:endParaRPr lang="da-DK"/>
          </a:p>
        </p:txBody>
      </p:sp>
      <p:sp>
        <p:nvSpPr>
          <p:cNvPr id="6" name="Pladsholder til sidefod 5"/>
          <p:cNvSpPr>
            <a:spLocks noGrp="1"/>
          </p:cNvSpPr>
          <p:nvPr>
            <p:ph type="ftr" sz="quarter" idx="11"/>
          </p:nvPr>
        </p:nvSpPr>
        <p:spPr/>
        <p:txBody>
          <a:bodyPr/>
          <a:lstStyle/>
          <a:p>
            <a:r>
              <a:rPr lang="da-DK"/>
              <a:t>www.gerodan.dk</a:t>
            </a:r>
          </a:p>
        </p:txBody>
      </p:sp>
      <p:sp>
        <p:nvSpPr>
          <p:cNvPr id="7" name="Pladsholder til diasnummer 6"/>
          <p:cNvSpPr>
            <a:spLocks noGrp="1"/>
          </p:cNvSpPr>
          <p:nvPr>
            <p:ph type="sldNum" sz="quarter" idx="12"/>
          </p:nvPr>
        </p:nvSpPr>
        <p:spPr/>
        <p:txBody>
          <a:bodyPr/>
          <a:lstStyle/>
          <a:p>
            <a:fld id="{B5022407-132C-42FE-B93D-59AAC7A7D900}" type="slidenum">
              <a:rPr lang="da-DK" smtClean="0"/>
              <a:pPr/>
              <a:t>‹nr.›</a:t>
            </a:fld>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a:t>Klik for at redigere titeltypografi i masteren</a:t>
            </a:r>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DEA3A99C-9DA7-45BB-9EE7-E23EF5C909E7}" type="datetime1">
              <a:rPr lang="da-DK" smtClean="0"/>
              <a:pPr/>
              <a:t>07-06-2021</a:t>
            </a:fld>
            <a:endParaRPr lang="da-DK"/>
          </a:p>
        </p:txBody>
      </p:sp>
      <p:sp>
        <p:nvSpPr>
          <p:cNvPr id="8" name="Pladsholder til sidefod 7"/>
          <p:cNvSpPr>
            <a:spLocks noGrp="1"/>
          </p:cNvSpPr>
          <p:nvPr>
            <p:ph type="ftr" sz="quarter" idx="11"/>
          </p:nvPr>
        </p:nvSpPr>
        <p:spPr/>
        <p:txBody>
          <a:bodyPr/>
          <a:lstStyle/>
          <a:p>
            <a:r>
              <a:rPr lang="da-DK"/>
              <a:t>www.gerodan.dk</a:t>
            </a:r>
          </a:p>
        </p:txBody>
      </p:sp>
      <p:sp>
        <p:nvSpPr>
          <p:cNvPr id="9" name="Pladsholder til diasnummer 8"/>
          <p:cNvSpPr>
            <a:spLocks noGrp="1"/>
          </p:cNvSpPr>
          <p:nvPr>
            <p:ph type="sldNum" sz="quarter" idx="12"/>
          </p:nvPr>
        </p:nvSpPr>
        <p:spPr/>
        <p:txBody>
          <a:bodyPr/>
          <a:lstStyle/>
          <a:p>
            <a:fld id="{B5022407-132C-42FE-B93D-59AAC7A7D900}" type="slidenum">
              <a:rPr lang="da-DK" smtClean="0"/>
              <a:pPr/>
              <a:t>‹nr.›</a:t>
            </a:fld>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dato 2"/>
          <p:cNvSpPr>
            <a:spLocks noGrp="1"/>
          </p:cNvSpPr>
          <p:nvPr>
            <p:ph type="dt" sz="half" idx="10"/>
          </p:nvPr>
        </p:nvSpPr>
        <p:spPr/>
        <p:txBody>
          <a:bodyPr/>
          <a:lstStyle/>
          <a:p>
            <a:fld id="{8BE01965-9D77-4D3C-8F55-34E607814957}" type="datetime1">
              <a:rPr lang="da-DK" smtClean="0"/>
              <a:pPr/>
              <a:t>07-06-2021</a:t>
            </a:fld>
            <a:endParaRPr lang="da-DK"/>
          </a:p>
        </p:txBody>
      </p:sp>
      <p:sp>
        <p:nvSpPr>
          <p:cNvPr id="4" name="Pladsholder til sidefod 3"/>
          <p:cNvSpPr>
            <a:spLocks noGrp="1"/>
          </p:cNvSpPr>
          <p:nvPr>
            <p:ph type="ftr" sz="quarter" idx="11"/>
          </p:nvPr>
        </p:nvSpPr>
        <p:spPr/>
        <p:txBody>
          <a:bodyPr/>
          <a:lstStyle/>
          <a:p>
            <a:r>
              <a:rPr lang="da-DK"/>
              <a:t>www.gerodan.dk</a:t>
            </a:r>
          </a:p>
        </p:txBody>
      </p:sp>
      <p:sp>
        <p:nvSpPr>
          <p:cNvPr id="5" name="Pladsholder til diasnummer 4"/>
          <p:cNvSpPr>
            <a:spLocks noGrp="1"/>
          </p:cNvSpPr>
          <p:nvPr>
            <p:ph type="sldNum" sz="quarter" idx="12"/>
          </p:nvPr>
        </p:nvSpPr>
        <p:spPr/>
        <p:txBody>
          <a:bodyPr/>
          <a:lstStyle/>
          <a:p>
            <a:fld id="{B5022407-132C-42FE-B93D-59AAC7A7D900}" type="slidenum">
              <a:rPr lang="da-DK" smtClean="0"/>
              <a:pPr/>
              <a:t>‹nr.›</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26EB5B78-E4BB-464F-A0A3-D2208DD9DAD6}" type="datetime1">
              <a:rPr lang="da-DK" smtClean="0"/>
              <a:pPr/>
              <a:t>07-06-2021</a:t>
            </a:fld>
            <a:endParaRPr lang="da-DK"/>
          </a:p>
        </p:txBody>
      </p:sp>
      <p:sp>
        <p:nvSpPr>
          <p:cNvPr id="3" name="Pladsholder til sidefod 2"/>
          <p:cNvSpPr>
            <a:spLocks noGrp="1"/>
          </p:cNvSpPr>
          <p:nvPr>
            <p:ph type="ftr" sz="quarter" idx="11"/>
          </p:nvPr>
        </p:nvSpPr>
        <p:spPr/>
        <p:txBody>
          <a:bodyPr/>
          <a:lstStyle/>
          <a:p>
            <a:r>
              <a:rPr lang="da-DK"/>
              <a:t>www.gerodan.dk</a:t>
            </a:r>
          </a:p>
        </p:txBody>
      </p:sp>
      <p:sp>
        <p:nvSpPr>
          <p:cNvPr id="4" name="Pladsholder til diasnummer 3"/>
          <p:cNvSpPr>
            <a:spLocks noGrp="1"/>
          </p:cNvSpPr>
          <p:nvPr>
            <p:ph type="sldNum" sz="quarter" idx="12"/>
          </p:nvPr>
        </p:nvSpPr>
        <p:spPr/>
        <p:txBody>
          <a:bodyPr/>
          <a:lstStyle/>
          <a:p>
            <a:fld id="{B5022407-132C-42FE-B93D-59AAC7A7D900}" type="slidenum">
              <a:rPr lang="da-DK" smtClean="0"/>
              <a:pPr/>
              <a:t>‹nr.›</a:t>
            </a:fld>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a:t>Klik for at redigere titeltypografi i masteren</a:t>
            </a:r>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5" name="Pladsholder til dato 4"/>
          <p:cNvSpPr>
            <a:spLocks noGrp="1"/>
          </p:cNvSpPr>
          <p:nvPr>
            <p:ph type="dt" sz="half" idx="10"/>
          </p:nvPr>
        </p:nvSpPr>
        <p:spPr/>
        <p:txBody>
          <a:bodyPr/>
          <a:lstStyle/>
          <a:p>
            <a:fld id="{2E6B4036-96B7-4A4D-881B-C2A2105BEB08}" type="datetime1">
              <a:rPr lang="da-DK" smtClean="0"/>
              <a:pPr/>
              <a:t>07-06-2021</a:t>
            </a:fld>
            <a:endParaRPr lang="da-DK"/>
          </a:p>
        </p:txBody>
      </p:sp>
      <p:sp>
        <p:nvSpPr>
          <p:cNvPr id="6" name="Pladsholder til sidefod 5"/>
          <p:cNvSpPr>
            <a:spLocks noGrp="1"/>
          </p:cNvSpPr>
          <p:nvPr>
            <p:ph type="ftr" sz="quarter" idx="11"/>
          </p:nvPr>
        </p:nvSpPr>
        <p:spPr/>
        <p:txBody>
          <a:bodyPr/>
          <a:lstStyle/>
          <a:p>
            <a:r>
              <a:rPr lang="da-DK"/>
              <a:t>www.gerodan.dk</a:t>
            </a:r>
          </a:p>
        </p:txBody>
      </p:sp>
      <p:sp>
        <p:nvSpPr>
          <p:cNvPr id="7" name="Pladsholder til diasnummer 6"/>
          <p:cNvSpPr>
            <a:spLocks noGrp="1"/>
          </p:cNvSpPr>
          <p:nvPr>
            <p:ph type="sldNum" sz="quarter" idx="12"/>
          </p:nvPr>
        </p:nvSpPr>
        <p:spPr/>
        <p:txBody>
          <a:bodyPr/>
          <a:lstStyle/>
          <a:p>
            <a:fld id="{B5022407-132C-42FE-B93D-59AAC7A7D900}" type="slidenum">
              <a:rPr lang="da-DK" smtClean="0"/>
              <a:pPr/>
              <a:t>‹nr.›</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a:t>Klik for at redigere titeltypografi i masteren</a:t>
            </a:r>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5" name="Pladsholder til dato 4"/>
          <p:cNvSpPr>
            <a:spLocks noGrp="1"/>
          </p:cNvSpPr>
          <p:nvPr>
            <p:ph type="dt" sz="half" idx="10"/>
          </p:nvPr>
        </p:nvSpPr>
        <p:spPr/>
        <p:txBody>
          <a:bodyPr/>
          <a:lstStyle/>
          <a:p>
            <a:fld id="{DF2B4AFE-FC01-4C1F-841C-3BF662DBF4BF}" type="datetime1">
              <a:rPr lang="da-DK" smtClean="0"/>
              <a:pPr/>
              <a:t>07-06-2021</a:t>
            </a:fld>
            <a:endParaRPr lang="da-DK"/>
          </a:p>
        </p:txBody>
      </p:sp>
      <p:sp>
        <p:nvSpPr>
          <p:cNvPr id="6" name="Pladsholder til sidefod 5"/>
          <p:cNvSpPr>
            <a:spLocks noGrp="1"/>
          </p:cNvSpPr>
          <p:nvPr>
            <p:ph type="ftr" sz="quarter" idx="11"/>
          </p:nvPr>
        </p:nvSpPr>
        <p:spPr/>
        <p:txBody>
          <a:bodyPr/>
          <a:lstStyle/>
          <a:p>
            <a:r>
              <a:rPr lang="da-DK"/>
              <a:t>www.gerodan.dk</a:t>
            </a:r>
          </a:p>
        </p:txBody>
      </p:sp>
      <p:sp>
        <p:nvSpPr>
          <p:cNvPr id="7" name="Pladsholder til diasnummer 6"/>
          <p:cNvSpPr>
            <a:spLocks noGrp="1"/>
          </p:cNvSpPr>
          <p:nvPr>
            <p:ph type="sldNum" sz="quarter" idx="12"/>
          </p:nvPr>
        </p:nvSpPr>
        <p:spPr/>
        <p:txBody>
          <a:bodyPr/>
          <a:lstStyle/>
          <a:p>
            <a:fld id="{B5022407-132C-42FE-B93D-59AAC7A7D900}" type="slidenum">
              <a:rPr lang="da-DK" smtClean="0"/>
              <a:pPr/>
              <a:t>‹nr.›</a:t>
            </a:fld>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a:t>Klik for at redigere titeltypografi i masteren</a:t>
            </a:r>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B44C59-D6BB-47B6-9BB2-49A3D361EBAB}" type="datetime1">
              <a:rPr lang="da-DK" smtClean="0"/>
              <a:pPr/>
              <a:t>07-06-2021</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a-DK"/>
              <a:t>www.gerodan.dk</a:t>
            </a:r>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022407-132C-42FE-B93D-59AAC7A7D900}" type="slidenum">
              <a:rPr lang="da-DK" smtClean="0"/>
              <a:pPr/>
              <a:t>‹nr.›</a:t>
            </a:fld>
            <a:endParaRPr lang="da-D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a:t>The Schroll </a:t>
            </a:r>
            <a:r>
              <a:rPr lang="da-DK" dirty="0" err="1"/>
              <a:t>Prizes</a:t>
            </a:r>
            <a:r>
              <a:rPr lang="da-DK" dirty="0"/>
              <a:t> for excellence</a:t>
            </a:r>
          </a:p>
        </p:txBody>
      </p:sp>
      <p:sp>
        <p:nvSpPr>
          <p:cNvPr id="3" name="Undertitel 2"/>
          <p:cNvSpPr>
            <a:spLocks noGrp="1"/>
          </p:cNvSpPr>
          <p:nvPr>
            <p:ph type="subTitle" idx="1"/>
          </p:nvPr>
        </p:nvSpPr>
        <p:spPr/>
        <p:txBody>
          <a:bodyPr/>
          <a:lstStyle/>
          <a:p>
            <a:r>
              <a:rPr lang="da-DK" dirty="0"/>
              <a:t>2020 and 2021</a:t>
            </a:r>
          </a:p>
        </p:txBody>
      </p:sp>
      <p:sp>
        <p:nvSpPr>
          <p:cNvPr id="4" name="Pladsholder til sidefod 3">
            <a:extLst>
              <a:ext uri="{FF2B5EF4-FFF2-40B4-BE49-F238E27FC236}">
                <a16:creationId xmlns:a16="http://schemas.microsoft.com/office/drawing/2014/main" xmlns="" id="{A25749A3-C05A-4A1E-9E53-B904936A24F4}"/>
              </a:ext>
            </a:extLst>
          </p:cNvPr>
          <p:cNvSpPr>
            <a:spLocks noGrp="1"/>
          </p:cNvSpPr>
          <p:nvPr>
            <p:ph type="ftr" sz="quarter" idx="11"/>
          </p:nvPr>
        </p:nvSpPr>
        <p:spPr>
          <a:xfrm>
            <a:off x="3124200" y="6304235"/>
            <a:ext cx="2895600" cy="365125"/>
          </a:xfrm>
        </p:spPr>
        <p:txBody>
          <a:bodyPr/>
          <a:lstStyle/>
          <a:p>
            <a:r>
              <a:rPr lang="da-DK" dirty="0"/>
              <a:t>Schroll@dadlnet.dk</a:t>
            </a:r>
          </a:p>
        </p:txBody>
      </p:sp>
    </p:spTree>
    <p:extLst>
      <p:ext uri="{BB962C8B-B14F-4D97-AF65-F5344CB8AC3E}">
        <p14:creationId xmlns:p14="http://schemas.microsoft.com/office/powerpoint/2010/main" val="3326473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da-DK" dirty="0" err="1"/>
              <a:t>Ten-day</a:t>
            </a:r>
            <a:r>
              <a:rPr lang="da-DK" dirty="0"/>
              <a:t>  </a:t>
            </a:r>
            <a:r>
              <a:rPr lang="da-DK" dirty="0" err="1"/>
              <a:t>epidemiological</a:t>
            </a:r>
            <a:r>
              <a:rPr lang="da-DK" dirty="0"/>
              <a:t> </a:t>
            </a:r>
            <a:br>
              <a:rPr lang="da-DK" dirty="0"/>
            </a:br>
            <a:r>
              <a:rPr lang="da-DK" dirty="0" err="1"/>
              <a:t>teaching</a:t>
            </a:r>
            <a:r>
              <a:rPr lang="da-DK" dirty="0"/>
              <a:t> seminar in Mexico 1975</a:t>
            </a:r>
          </a:p>
        </p:txBody>
      </p:sp>
      <p:pic>
        <p:nvPicPr>
          <p:cNvPr id="8" name="Pladsholder til indhold 7" descr="ppt 001.JPG"/>
          <p:cNvPicPr>
            <a:picLocks noGrp="1" noChangeAspect="1"/>
          </p:cNvPicPr>
          <p:nvPr>
            <p:ph idx="1"/>
          </p:nvPr>
        </p:nvPicPr>
        <p:blipFill>
          <a:blip r:embed="rId3" cstate="print"/>
          <a:stretch>
            <a:fillRect/>
          </a:stretch>
        </p:blipFill>
        <p:spPr>
          <a:xfrm>
            <a:off x="3575050" y="1282700"/>
            <a:ext cx="5111750" cy="3833813"/>
          </a:xfrm>
        </p:spPr>
      </p:pic>
      <p:sp>
        <p:nvSpPr>
          <p:cNvPr id="7" name="Pladsholder til tekst 6"/>
          <p:cNvSpPr>
            <a:spLocks noGrp="1"/>
          </p:cNvSpPr>
          <p:nvPr>
            <p:ph type="body" sz="half" idx="2"/>
          </p:nvPr>
        </p:nvSpPr>
        <p:spPr>
          <a:xfrm>
            <a:off x="457200" y="2564904"/>
            <a:ext cx="3008313" cy="3561259"/>
          </a:xfrm>
        </p:spPr>
        <p:txBody>
          <a:bodyPr>
            <a:normAutofit/>
          </a:bodyPr>
          <a:lstStyle/>
          <a:p>
            <a:pPr>
              <a:buFont typeface="Arial" pitchFamily="34" charset="0"/>
              <a:buChar char="•"/>
            </a:pPr>
            <a:endParaRPr lang="da-DK" sz="2400" dirty="0"/>
          </a:p>
          <a:p>
            <a:pPr>
              <a:buFont typeface="Arial" pitchFamily="34" charset="0"/>
              <a:buChar char="•"/>
            </a:pPr>
            <a:endParaRPr lang="da-DK" sz="2400" dirty="0"/>
          </a:p>
          <a:p>
            <a:pPr>
              <a:buFont typeface="Arial" pitchFamily="34" charset="0"/>
              <a:buChar char="•"/>
            </a:pPr>
            <a:r>
              <a:rPr lang="da-DK" sz="2400" dirty="0"/>
              <a:t>Geoffrey Rose</a:t>
            </a:r>
          </a:p>
          <a:p>
            <a:pPr>
              <a:buFont typeface="Arial" pitchFamily="34" charset="0"/>
              <a:buChar char="•"/>
            </a:pPr>
            <a:r>
              <a:rPr lang="da-DK" sz="2400" dirty="0"/>
              <a:t>Jerry </a:t>
            </a:r>
            <a:r>
              <a:rPr lang="da-DK" sz="2400" dirty="0" err="1"/>
              <a:t>Stamler</a:t>
            </a:r>
            <a:endParaRPr lang="da-DK" sz="2400" dirty="0"/>
          </a:p>
          <a:p>
            <a:pPr>
              <a:buFont typeface="Arial" pitchFamily="34" charset="0"/>
              <a:buChar char="•"/>
            </a:pPr>
            <a:r>
              <a:rPr lang="da-DK" sz="2400" dirty="0"/>
              <a:t>Rose </a:t>
            </a:r>
            <a:r>
              <a:rPr lang="da-DK" sz="2400" dirty="0" err="1"/>
              <a:t>Stamler</a:t>
            </a:r>
            <a:endParaRPr lang="da-DK" sz="2400" dirty="0"/>
          </a:p>
          <a:p>
            <a:pPr>
              <a:buFont typeface="Arial" pitchFamily="34" charset="0"/>
              <a:buChar char="•"/>
            </a:pPr>
            <a:r>
              <a:rPr lang="da-DK" sz="2400" dirty="0"/>
              <a:t>Archie </a:t>
            </a:r>
            <a:r>
              <a:rPr lang="da-DK" sz="2400" dirty="0" err="1"/>
              <a:t>Cochrane</a:t>
            </a:r>
            <a:endParaRPr lang="da-DK" sz="2400" dirty="0"/>
          </a:p>
          <a:p>
            <a:endParaRPr lang="da-DK" sz="2400" dirty="0"/>
          </a:p>
        </p:txBody>
      </p:sp>
      <p:sp>
        <p:nvSpPr>
          <p:cNvPr id="9" name="Pladsholder til sidefod 3">
            <a:extLst>
              <a:ext uri="{FF2B5EF4-FFF2-40B4-BE49-F238E27FC236}">
                <a16:creationId xmlns:a16="http://schemas.microsoft.com/office/drawing/2014/main" xmlns="" id="{9E02F05B-F96B-4486-AFEF-E76606AB9CE8}"/>
              </a:ext>
            </a:extLst>
          </p:cNvPr>
          <p:cNvSpPr>
            <a:spLocks noGrp="1"/>
          </p:cNvSpPr>
          <p:nvPr>
            <p:ph type="ftr" sz="quarter" idx="11"/>
          </p:nvPr>
        </p:nvSpPr>
        <p:spPr>
          <a:xfrm>
            <a:off x="3124200" y="6356350"/>
            <a:ext cx="2895600" cy="365125"/>
          </a:xfrm>
        </p:spPr>
        <p:txBody>
          <a:bodyPr/>
          <a:lstStyle/>
          <a:p>
            <a:r>
              <a:rPr lang="da-DK" dirty="0"/>
              <a:t>Schroll@dadlnet.dk</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33600" y="2132856"/>
            <a:ext cx="3662536" cy="1872208"/>
          </a:xfrm>
        </p:spPr>
        <p:txBody>
          <a:bodyPr>
            <a:normAutofit fontScale="90000"/>
          </a:bodyPr>
          <a:lstStyle/>
          <a:p>
            <a:r>
              <a:rPr lang="da-DK" sz="1800" dirty="0">
                <a:solidFill>
                  <a:srgbClr val="002060"/>
                </a:solidFill>
              </a:rPr>
              <a:t>Per From Hansen</a:t>
            </a:r>
            <a:br>
              <a:rPr lang="da-DK" sz="1800" dirty="0">
                <a:solidFill>
                  <a:srgbClr val="002060"/>
                </a:solidFill>
              </a:rPr>
            </a:br>
            <a:r>
              <a:rPr lang="da-DK" sz="1800" dirty="0">
                <a:solidFill>
                  <a:srgbClr val="002060"/>
                </a:solidFill>
              </a:rPr>
              <a:t>Leif Hagerup</a:t>
            </a:r>
            <a:br>
              <a:rPr lang="da-DK" sz="1800" dirty="0">
                <a:solidFill>
                  <a:srgbClr val="002060"/>
                </a:solidFill>
              </a:rPr>
            </a:br>
            <a:r>
              <a:rPr lang="da-DK" sz="1800" dirty="0">
                <a:solidFill>
                  <a:srgbClr val="002060"/>
                </a:solidFill>
              </a:rPr>
              <a:t>Marie Eriksen</a:t>
            </a:r>
            <a:br>
              <a:rPr lang="da-DK" sz="1800" dirty="0">
                <a:solidFill>
                  <a:srgbClr val="002060"/>
                </a:solidFill>
              </a:rPr>
            </a:br>
            <a:r>
              <a:rPr lang="da-DK" sz="1800" dirty="0">
                <a:solidFill>
                  <a:srgbClr val="002060"/>
                </a:solidFill>
              </a:rPr>
              <a:t>Hanne </a:t>
            </a:r>
            <a:r>
              <a:rPr lang="da-DK" sz="1800" dirty="0" err="1">
                <a:solidFill>
                  <a:srgbClr val="002060"/>
                </a:solidFill>
              </a:rPr>
              <a:t>Hollnagel</a:t>
            </a:r>
            <a:r>
              <a:rPr lang="da-DK" sz="1800" dirty="0">
                <a:solidFill>
                  <a:srgbClr val="002060"/>
                </a:solidFill>
              </a:rPr>
              <a:t/>
            </a:r>
            <a:br>
              <a:rPr lang="da-DK" sz="1800" dirty="0">
                <a:solidFill>
                  <a:srgbClr val="002060"/>
                </a:solidFill>
              </a:rPr>
            </a:br>
            <a:r>
              <a:rPr lang="da-DK" sz="1800" dirty="0">
                <a:solidFill>
                  <a:srgbClr val="002060"/>
                </a:solidFill>
              </a:rPr>
              <a:t>Henrik Hoffmeyer</a:t>
            </a:r>
            <a:br>
              <a:rPr lang="da-DK" sz="1800" dirty="0">
                <a:solidFill>
                  <a:srgbClr val="002060"/>
                </a:solidFill>
              </a:rPr>
            </a:br>
            <a:r>
              <a:rPr lang="da-DK" sz="1800" dirty="0">
                <a:solidFill>
                  <a:srgbClr val="002060"/>
                </a:solidFill>
              </a:rPr>
              <a:t>Søren Kleven</a:t>
            </a:r>
            <a:br>
              <a:rPr lang="da-DK" sz="1800" dirty="0">
                <a:solidFill>
                  <a:srgbClr val="002060"/>
                </a:solidFill>
              </a:rPr>
            </a:br>
            <a:r>
              <a:rPr lang="da-DK" sz="1800" dirty="0">
                <a:solidFill>
                  <a:srgbClr val="002060"/>
                </a:solidFill>
              </a:rPr>
              <a:t>Grethe Hess</a:t>
            </a:r>
            <a:r>
              <a:rPr lang="da-DK" dirty="0"/>
              <a:t/>
            </a:r>
            <a:br>
              <a:rPr lang="da-DK" dirty="0"/>
            </a:br>
            <a:endParaRPr lang="da-DK" dirty="0"/>
          </a:p>
        </p:txBody>
      </p:sp>
      <p:sp>
        <p:nvSpPr>
          <p:cNvPr id="3" name="Pladsholder til tekst 2"/>
          <p:cNvSpPr>
            <a:spLocks noGrp="1"/>
          </p:cNvSpPr>
          <p:nvPr>
            <p:ph type="body" idx="1"/>
          </p:nvPr>
        </p:nvSpPr>
        <p:spPr>
          <a:xfrm>
            <a:off x="1691679" y="1124744"/>
            <a:ext cx="3960441" cy="864096"/>
          </a:xfrm>
        </p:spPr>
        <p:txBody>
          <a:bodyPr/>
          <a:lstStyle/>
          <a:p>
            <a:r>
              <a:rPr lang="da-DK" dirty="0">
                <a:solidFill>
                  <a:srgbClr val="002060"/>
                </a:solidFill>
              </a:rPr>
              <a:t>The </a:t>
            </a:r>
            <a:r>
              <a:rPr lang="da-DK" dirty="0" err="1">
                <a:solidFill>
                  <a:srgbClr val="002060"/>
                </a:solidFill>
              </a:rPr>
              <a:t>Epidemiology</a:t>
            </a:r>
            <a:r>
              <a:rPr lang="da-DK" dirty="0">
                <a:solidFill>
                  <a:srgbClr val="002060"/>
                </a:solidFill>
              </a:rPr>
              <a:t> Research Group</a:t>
            </a:r>
          </a:p>
          <a:p>
            <a:r>
              <a:rPr lang="da-DK" dirty="0">
                <a:solidFill>
                  <a:srgbClr val="002060"/>
                </a:solidFill>
              </a:rPr>
              <a:t>The </a:t>
            </a:r>
            <a:r>
              <a:rPr lang="da-DK" dirty="0" err="1">
                <a:solidFill>
                  <a:srgbClr val="002060"/>
                </a:solidFill>
              </a:rPr>
              <a:t>Beginning</a:t>
            </a:r>
            <a:r>
              <a:rPr lang="da-DK" dirty="0">
                <a:solidFill>
                  <a:srgbClr val="002060"/>
                </a:solidFill>
              </a:rPr>
              <a:t>  in 1975</a:t>
            </a:r>
          </a:p>
        </p:txBody>
      </p:sp>
      <p:sp>
        <p:nvSpPr>
          <p:cNvPr id="5" name="Pladsholder til sidefod 3">
            <a:extLst>
              <a:ext uri="{FF2B5EF4-FFF2-40B4-BE49-F238E27FC236}">
                <a16:creationId xmlns:a16="http://schemas.microsoft.com/office/drawing/2014/main" xmlns="" id="{3B509814-4B78-4DC8-B9DD-22EB365DE5B3}"/>
              </a:ext>
            </a:extLst>
          </p:cNvPr>
          <p:cNvSpPr>
            <a:spLocks noGrp="1"/>
          </p:cNvSpPr>
          <p:nvPr>
            <p:ph type="ftr" sz="quarter" idx="11"/>
          </p:nvPr>
        </p:nvSpPr>
        <p:spPr>
          <a:xfrm>
            <a:off x="3124200" y="6356350"/>
            <a:ext cx="2895600" cy="365125"/>
          </a:xfrm>
        </p:spPr>
        <p:txBody>
          <a:bodyPr/>
          <a:lstStyle/>
          <a:p>
            <a:r>
              <a:rPr lang="da-DK" dirty="0"/>
              <a:t>Schroll@dadlnet.dk</a:t>
            </a:r>
          </a:p>
        </p:txBody>
      </p:sp>
    </p:spTree>
    <p:extLst>
      <p:ext uri="{BB962C8B-B14F-4D97-AF65-F5344CB8AC3E}">
        <p14:creationId xmlns:p14="http://schemas.microsoft.com/office/powerpoint/2010/main" val="2239429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59831" y="2996952"/>
            <a:ext cx="3960441" cy="2772023"/>
          </a:xfrm>
        </p:spPr>
        <p:txBody>
          <a:bodyPr>
            <a:normAutofit fontScale="90000"/>
          </a:bodyPr>
          <a:lstStyle/>
          <a:p>
            <a:r>
              <a:rPr lang="da-DK" sz="1600" dirty="0">
                <a:solidFill>
                  <a:srgbClr val="002060"/>
                </a:solidFill>
              </a:rPr>
              <a:t>Finn </a:t>
            </a:r>
            <a:r>
              <a:rPr lang="da-DK" sz="1600" dirty="0" err="1">
                <a:solidFill>
                  <a:srgbClr val="002060"/>
                </a:solidFill>
              </a:rPr>
              <a:t>Gyntelberg</a:t>
            </a:r>
            <a:r>
              <a:rPr lang="da-DK" sz="1600" dirty="0">
                <a:solidFill>
                  <a:srgbClr val="002060"/>
                </a:solidFill>
              </a:rPr>
              <a:t/>
            </a:r>
            <a:br>
              <a:rPr lang="da-DK" sz="1600" dirty="0">
                <a:solidFill>
                  <a:srgbClr val="002060"/>
                </a:solidFill>
              </a:rPr>
            </a:br>
            <a:r>
              <a:rPr lang="da-DK" sz="1600" dirty="0">
                <a:solidFill>
                  <a:srgbClr val="002060"/>
                </a:solidFill>
              </a:rPr>
              <a:t>Torsten </a:t>
            </a:r>
            <a:r>
              <a:rPr lang="da-DK" sz="1600" dirty="0" err="1">
                <a:solidFill>
                  <a:srgbClr val="002060"/>
                </a:solidFill>
              </a:rPr>
              <a:t>Deckert</a:t>
            </a:r>
            <a:r>
              <a:rPr lang="da-DK" sz="1600" dirty="0">
                <a:solidFill>
                  <a:srgbClr val="002060"/>
                </a:solidFill>
              </a:rPr>
              <a:t/>
            </a:r>
            <a:br>
              <a:rPr lang="da-DK" sz="1600" dirty="0">
                <a:solidFill>
                  <a:srgbClr val="002060"/>
                </a:solidFill>
              </a:rPr>
            </a:br>
            <a:r>
              <a:rPr lang="da-DK" sz="1600" dirty="0">
                <a:solidFill>
                  <a:srgbClr val="002060"/>
                </a:solidFill>
              </a:rPr>
              <a:t>Johannes Ipsen, Jørn Olsen, Svend Juul</a:t>
            </a:r>
            <a:br>
              <a:rPr lang="da-DK" sz="1600" dirty="0">
                <a:solidFill>
                  <a:srgbClr val="002060"/>
                </a:solidFill>
              </a:rPr>
            </a:br>
            <a:r>
              <a:rPr lang="da-DK" sz="1600" dirty="0">
                <a:solidFill>
                  <a:srgbClr val="002060"/>
                </a:solidFill>
              </a:rPr>
              <a:t>Anders Green, Jens Lauritzen</a:t>
            </a:r>
            <a:br>
              <a:rPr lang="da-DK" sz="1600" dirty="0">
                <a:solidFill>
                  <a:srgbClr val="002060"/>
                </a:solidFill>
              </a:rPr>
            </a:br>
            <a:r>
              <a:rPr lang="da-DK" sz="1600" dirty="0">
                <a:solidFill>
                  <a:srgbClr val="002060"/>
                </a:solidFill>
              </a:rPr>
              <a:t>Thorkild </a:t>
            </a:r>
            <a:r>
              <a:rPr lang="da-DK" sz="1600" dirty="0" err="1">
                <a:solidFill>
                  <a:srgbClr val="002060"/>
                </a:solidFill>
              </a:rPr>
              <a:t>I.A.Sørensen</a:t>
            </a:r>
            <a:r>
              <a:rPr lang="da-DK" sz="1600" dirty="0">
                <a:solidFill>
                  <a:srgbClr val="002060"/>
                </a:solidFill>
              </a:rPr>
              <a:t/>
            </a:r>
            <a:br>
              <a:rPr lang="da-DK" sz="1600" dirty="0">
                <a:solidFill>
                  <a:srgbClr val="002060"/>
                </a:solidFill>
              </a:rPr>
            </a:br>
            <a:r>
              <a:rPr lang="da-DK" sz="1600" dirty="0">
                <a:solidFill>
                  <a:srgbClr val="002060"/>
                </a:solidFill>
              </a:rPr>
              <a:t>Johs. </a:t>
            </a:r>
            <a:r>
              <a:rPr lang="da-DK" sz="1600" dirty="0" err="1">
                <a:solidFill>
                  <a:srgbClr val="002060"/>
                </a:solidFill>
              </a:rPr>
              <a:t>Mosbech</a:t>
            </a:r>
            <a:r>
              <a:rPr lang="da-DK" sz="1600" dirty="0">
                <a:solidFill>
                  <a:srgbClr val="002060"/>
                </a:solidFill>
              </a:rPr>
              <a:t/>
            </a:r>
            <a:br>
              <a:rPr lang="da-DK" sz="1600" dirty="0">
                <a:solidFill>
                  <a:srgbClr val="002060"/>
                </a:solidFill>
              </a:rPr>
            </a:br>
            <a:r>
              <a:rPr lang="da-DK" sz="1600" dirty="0">
                <a:solidFill>
                  <a:srgbClr val="002060"/>
                </a:solidFill>
              </a:rPr>
              <a:t>Gorm Jensen , Peter Schnohr</a:t>
            </a:r>
            <a:br>
              <a:rPr lang="da-DK" sz="1600" dirty="0">
                <a:solidFill>
                  <a:srgbClr val="002060"/>
                </a:solidFill>
              </a:rPr>
            </a:br>
            <a:r>
              <a:rPr lang="da-DK" sz="1600" dirty="0">
                <a:solidFill>
                  <a:srgbClr val="002060"/>
                </a:solidFill>
              </a:rPr>
              <a:t>Allan Krasnik</a:t>
            </a:r>
            <a:br>
              <a:rPr lang="da-DK" sz="1600" dirty="0">
                <a:solidFill>
                  <a:srgbClr val="002060"/>
                </a:solidFill>
              </a:rPr>
            </a:br>
            <a:r>
              <a:rPr lang="da-DK" sz="1600" dirty="0">
                <a:solidFill>
                  <a:srgbClr val="002060"/>
                </a:solidFill>
              </a:rPr>
              <a:t>Kjeld Kjeldsen</a:t>
            </a:r>
            <a:br>
              <a:rPr lang="da-DK" sz="1600" dirty="0">
                <a:solidFill>
                  <a:srgbClr val="002060"/>
                </a:solidFill>
              </a:rPr>
            </a:br>
            <a:r>
              <a:rPr lang="da-DK" sz="1600" dirty="0">
                <a:solidFill>
                  <a:srgbClr val="002060"/>
                </a:solidFill>
              </a:rPr>
              <a:t>Svend Larsen og Mogens Larsen</a:t>
            </a:r>
            <a:br>
              <a:rPr lang="da-DK" sz="1600" dirty="0">
                <a:solidFill>
                  <a:srgbClr val="002060"/>
                </a:solidFill>
              </a:rPr>
            </a:br>
            <a:r>
              <a:rPr lang="da-DK" sz="1600" dirty="0">
                <a:solidFill>
                  <a:srgbClr val="002060"/>
                </a:solidFill>
              </a:rPr>
              <a:t>Leif Mortensen</a:t>
            </a:r>
            <a:br>
              <a:rPr lang="da-DK" sz="1600" dirty="0">
                <a:solidFill>
                  <a:srgbClr val="002060"/>
                </a:solidFill>
              </a:rPr>
            </a:br>
            <a:r>
              <a:rPr lang="da-DK" sz="1600" dirty="0">
                <a:solidFill>
                  <a:srgbClr val="002060"/>
                </a:solidFill>
              </a:rPr>
              <a:t>Mette Madsen</a:t>
            </a:r>
            <a:br>
              <a:rPr lang="da-DK" sz="1600" dirty="0">
                <a:solidFill>
                  <a:srgbClr val="002060"/>
                </a:solidFill>
              </a:rPr>
            </a:br>
            <a:r>
              <a:rPr lang="da-DK" sz="1600" dirty="0">
                <a:solidFill>
                  <a:srgbClr val="002060"/>
                </a:solidFill>
              </a:rPr>
              <a:t>Michael Davidsen</a:t>
            </a:r>
            <a:br>
              <a:rPr lang="da-DK" sz="1600" dirty="0">
                <a:solidFill>
                  <a:srgbClr val="002060"/>
                </a:solidFill>
              </a:rPr>
            </a:br>
            <a:r>
              <a:rPr lang="da-DK" sz="1600" dirty="0">
                <a:solidFill>
                  <a:srgbClr val="002060"/>
                </a:solidFill>
              </a:rPr>
              <a:t>Jørgen Hilden</a:t>
            </a:r>
          </a:p>
        </p:txBody>
      </p:sp>
      <p:sp>
        <p:nvSpPr>
          <p:cNvPr id="3" name="Pladsholder til tekst 2"/>
          <p:cNvSpPr>
            <a:spLocks noGrp="1"/>
          </p:cNvSpPr>
          <p:nvPr>
            <p:ph type="body" idx="1"/>
          </p:nvPr>
        </p:nvSpPr>
        <p:spPr>
          <a:xfrm>
            <a:off x="2411759" y="1772817"/>
            <a:ext cx="3888433" cy="1224135"/>
          </a:xfrm>
        </p:spPr>
        <p:txBody>
          <a:bodyPr/>
          <a:lstStyle/>
          <a:p>
            <a:r>
              <a:rPr lang="da-DK" dirty="0">
                <a:solidFill>
                  <a:srgbClr val="002060"/>
                </a:solidFill>
              </a:rPr>
              <a:t>The </a:t>
            </a:r>
            <a:r>
              <a:rPr lang="da-DK" dirty="0" err="1">
                <a:solidFill>
                  <a:srgbClr val="002060"/>
                </a:solidFill>
              </a:rPr>
              <a:t>Epidemiology</a:t>
            </a:r>
            <a:r>
              <a:rPr lang="da-DK" dirty="0">
                <a:solidFill>
                  <a:srgbClr val="002060"/>
                </a:solidFill>
              </a:rPr>
              <a:t> Research Group</a:t>
            </a:r>
          </a:p>
          <a:p>
            <a:r>
              <a:rPr lang="da-DK" dirty="0" err="1">
                <a:solidFill>
                  <a:srgbClr val="002060"/>
                </a:solidFill>
              </a:rPr>
              <a:t>Established</a:t>
            </a:r>
            <a:r>
              <a:rPr lang="da-DK" dirty="0">
                <a:solidFill>
                  <a:srgbClr val="002060"/>
                </a:solidFill>
              </a:rPr>
              <a:t> 12.03.1975</a:t>
            </a:r>
          </a:p>
          <a:p>
            <a:endParaRPr lang="da-DK" dirty="0"/>
          </a:p>
        </p:txBody>
      </p:sp>
      <p:sp>
        <p:nvSpPr>
          <p:cNvPr id="4" name="Pladsholder til sidefod 3"/>
          <p:cNvSpPr>
            <a:spLocks noGrp="1"/>
          </p:cNvSpPr>
          <p:nvPr>
            <p:ph type="ftr" sz="quarter" idx="11"/>
          </p:nvPr>
        </p:nvSpPr>
        <p:spPr/>
        <p:txBody>
          <a:bodyPr/>
          <a:lstStyle/>
          <a:p>
            <a:r>
              <a:rPr lang="da-DK" dirty="0"/>
              <a:t>Schroll@dadlnet.dk</a:t>
            </a:r>
          </a:p>
        </p:txBody>
      </p:sp>
    </p:spTree>
    <p:extLst>
      <p:ext uri="{BB962C8B-B14F-4D97-AF65-F5344CB8AC3E}">
        <p14:creationId xmlns:p14="http://schemas.microsoft.com/office/powerpoint/2010/main" val="3914019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2000" dirty="0"/>
              <a:t>14.12.1976 </a:t>
            </a:r>
            <a:br>
              <a:rPr lang="da-DK" sz="2000" dirty="0"/>
            </a:br>
            <a:r>
              <a:rPr lang="da-DK" sz="2000" dirty="0"/>
              <a:t>By-</a:t>
            </a:r>
            <a:r>
              <a:rPr lang="da-DK" sz="2000" dirty="0" err="1"/>
              <a:t>laws</a:t>
            </a:r>
            <a:r>
              <a:rPr lang="da-DK" sz="2000" dirty="0"/>
              <a:t> at Danish Institute for </a:t>
            </a:r>
            <a:r>
              <a:rPr lang="da-DK" sz="2000" dirty="0" err="1"/>
              <a:t>Clinical</a:t>
            </a:r>
            <a:r>
              <a:rPr lang="da-DK" sz="2000" dirty="0"/>
              <a:t> </a:t>
            </a:r>
            <a:r>
              <a:rPr lang="da-DK" sz="2000" dirty="0" err="1"/>
              <a:t>Epidemiology</a:t>
            </a:r>
            <a:endParaRPr lang="da-DK" sz="2000" dirty="0"/>
          </a:p>
        </p:txBody>
      </p:sp>
      <p:pic>
        <p:nvPicPr>
          <p:cNvPr id="6" name="Pladsholder til indhold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619249" y="2775394"/>
            <a:ext cx="2223200" cy="2223200"/>
          </a:xfrm>
        </p:spPr>
      </p:pic>
      <p:pic>
        <p:nvPicPr>
          <p:cNvPr id="7" name="Pladsholder til indhold 6"/>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648200" y="2727768"/>
            <a:ext cx="4038600" cy="2270826"/>
          </a:xfrm>
        </p:spPr>
      </p:pic>
      <p:sp>
        <p:nvSpPr>
          <p:cNvPr id="8" name="Tekstboks 5">
            <a:extLst>
              <a:ext uri="{FF2B5EF4-FFF2-40B4-BE49-F238E27FC236}">
                <a16:creationId xmlns:a16="http://schemas.microsoft.com/office/drawing/2014/main" xmlns="" id="{04FC4DD5-8553-4D7F-940E-1F6B92BB5E50}"/>
              </a:ext>
            </a:extLst>
          </p:cNvPr>
          <p:cNvSpPr txBox="1"/>
          <p:nvPr/>
        </p:nvSpPr>
        <p:spPr>
          <a:xfrm>
            <a:off x="1475656" y="5215806"/>
            <a:ext cx="2664296" cy="461665"/>
          </a:xfrm>
          <a:prstGeom prst="rect">
            <a:avLst/>
          </a:prstGeom>
          <a:noFill/>
        </p:spPr>
        <p:txBody>
          <a:bodyPr wrap="square" rtlCol="0">
            <a:spAutoFit/>
          </a:bodyPr>
          <a:lstStyle/>
          <a:p>
            <a:pPr algn="ctr"/>
            <a:r>
              <a:rPr lang="da-DK" sz="2400" b="1" dirty="0"/>
              <a:t>Mette Madsen</a:t>
            </a:r>
          </a:p>
        </p:txBody>
      </p:sp>
      <p:sp>
        <p:nvSpPr>
          <p:cNvPr id="9" name="Tekstboks 5">
            <a:extLst>
              <a:ext uri="{FF2B5EF4-FFF2-40B4-BE49-F238E27FC236}">
                <a16:creationId xmlns:a16="http://schemas.microsoft.com/office/drawing/2014/main" xmlns="" id="{71ADEBC0-604A-4F7B-83D5-45B6F49DE170}"/>
              </a:ext>
            </a:extLst>
          </p:cNvPr>
          <p:cNvSpPr txBox="1"/>
          <p:nvPr/>
        </p:nvSpPr>
        <p:spPr>
          <a:xfrm>
            <a:off x="5436096" y="5215806"/>
            <a:ext cx="2664296" cy="461665"/>
          </a:xfrm>
          <a:prstGeom prst="rect">
            <a:avLst/>
          </a:prstGeom>
          <a:noFill/>
        </p:spPr>
        <p:txBody>
          <a:bodyPr wrap="square" rtlCol="0">
            <a:spAutoFit/>
          </a:bodyPr>
          <a:lstStyle/>
          <a:p>
            <a:pPr algn="ctr"/>
            <a:r>
              <a:rPr lang="da-DK" sz="2400" b="1" dirty="0"/>
              <a:t>DIKE</a:t>
            </a:r>
          </a:p>
        </p:txBody>
      </p:sp>
      <p:sp>
        <p:nvSpPr>
          <p:cNvPr id="10" name="Pladsholder til sidefod 3">
            <a:extLst>
              <a:ext uri="{FF2B5EF4-FFF2-40B4-BE49-F238E27FC236}">
                <a16:creationId xmlns:a16="http://schemas.microsoft.com/office/drawing/2014/main" xmlns="" id="{45227CCF-4111-4D1A-A45C-68B281D65A7E}"/>
              </a:ext>
            </a:extLst>
          </p:cNvPr>
          <p:cNvSpPr>
            <a:spLocks noGrp="1"/>
          </p:cNvSpPr>
          <p:nvPr>
            <p:ph type="ftr" sz="quarter" idx="11"/>
          </p:nvPr>
        </p:nvSpPr>
        <p:spPr>
          <a:xfrm>
            <a:off x="3124200" y="6356350"/>
            <a:ext cx="2895600" cy="365125"/>
          </a:xfrm>
        </p:spPr>
        <p:txBody>
          <a:bodyPr/>
          <a:lstStyle/>
          <a:p>
            <a:r>
              <a:rPr lang="da-DK" dirty="0"/>
              <a:t>Schroll@dadlnet.dk</a:t>
            </a:r>
          </a:p>
        </p:txBody>
      </p:sp>
    </p:spTree>
    <p:extLst>
      <p:ext uri="{BB962C8B-B14F-4D97-AF65-F5344CB8AC3E}">
        <p14:creationId xmlns:p14="http://schemas.microsoft.com/office/powerpoint/2010/main" val="27387754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a:t>Danish </a:t>
            </a:r>
            <a:r>
              <a:rPr lang="da-DK" dirty="0" err="1"/>
              <a:t>Epidemiological</a:t>
            </a:r>
            <a:r>
              <a:rPr lang="da-DK" dirty="0"/>
              <a:t> Society</a:t>
            </a:r>
          </a:p>
        </p:txBody>
      </p:sp>
      <p:sp>
        <p:nvSpPr>
          <p:cNvPr id="3" name="Undertitel 2"/>
          <p:cNvSpPr>
            <a:spLocks noGrp="1"/>
          </p:cNvSpPr>
          <p:nvPr>
            <p:ph type="subTitle" idx="1"/>
          </p:nvPr>
        </p:nvSpPr>
        <p:spPr/>
        <p:txBody>
          <a:bodyPr>
            <a:normAutofit fontScale="85000" lnSpcReduction="20000"/>
          </a:bodyPr>
          <a:lstStyle/>
          <a:p>
            <a:r>
              <a:rPr lang="da-DK" dirty="0"/>
              <a:t>Purpose</a:t>
            </a:r>
          </a:p>
          <a:p>
            <a:r>
              <a:rPr lang="da-DK" dirty="0"/>
              <a:t>Membership</a:t>
            </a:r>
          </a:p>
          <a:p>
            <a:r>
              <a:rPr lang="da-DK" dirty="0"/>
              <a:t>Meetings</a:t>
            </a:r>
          </a:p>
          <a:p>
            <a:r>
              <a:rPr lang="da-DK" dirty="0" err="1"/>
              <a:t>subcommittees</a:t>
            </a:r>
            <a:endParaRPr lang="da-DK" dirty="0"/>
          </a:p>
        </p:txBody>
      </p:sp>
      <p:sp>
        <p:nvSpPr>
          <p:cNvPr id="4" name="Pladsholder til sidefod 3">
            <a:extLst>
              <a:ext uri="{FF2B5EF4-FFF2-40B4-BE49-F238E27FC236}">
                <a16:creationId xmlns:a16="http://schemas.microsoft.com/office/drawing/2014/main" xmlns="" id="{83CEC1B9-0DB1-469C-865A-8AF772B53DBE}"/>
              </a:ext>
            </a:extLst>
          </p:cNvPr>
          <p:cNvSpPr>
            <a:spLocks noGrp="1"/>
          </p:cNvSpPr>
          <p:nvPr>
            <p:ph type="ftr" sz="quarter" idx="11"/>
          </p:nvPr>
        </p:nvSpPr>
        <p:spPr>
          <a:xfrm>
            <a:off x="3124200" y="6356350"/>
            <a:ext cx="2895600" cy="365125"/>
          </a:xfrm>
        </p:spPr>
        <p:txBody>
          <a:bodyPr/>
          <a:lstStyle/>
          <a:p>
            <a:r>
              <a:rPr lang="da-DK" dirty="0"/>
              <a:t>Schroll@dadlnet.dk</a:t>
            </a:r>
          </a:p>
        </p:txBody>
      </p:sp>
    </p:spTree>
    <p:extLst>
      <p:ext uri="{BB962C8B-B14F-4D97-AF65-F5344CB8AC3E}">
        <p14:creationId xmlns:p14="http://schemas.microsoft.com/office/powerpoint/2010/main" val="3685058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err="1"/>
              <a:t>Executive</a:t>
            </a:r>
            <a:r>
              <a:rPr lang="da-DK" dirty="0"/>
              <a:t> </a:t>
            </a:r>
            <a:r>
              <a:rPr lang="da-DK" dirty="0" err="1"/>
              <a:t>committee</a:t>
            </a:r>
            <a:endParaRPr lang="da-DK" dirty="0"/>
          </a:p>
        </p:txBody>
      </p:sp>
      <p:sp>
        <p:nvSpPr>
          <p:cNvPr id="3" name="Undertitel 2"/>
          <p:cNvSpPr>
            <a:spLocks noGrp="1"/>
          </p:cNvSpPr>
          <p:nvPr>
            <p:ph type="subTitle" idx="1"/>
          </p:nvPr>
        </p:nvSpPr>
        <p:spPr/>
        <p:txBody>
          <a:bodyPr>
            <a:normAutofit fontScale="70000" lnSpcReduction="20000"/>
          </a:bodyPr>
          <a:lstStyle/>
          <a:p>
            <a:r>
              <a:rPr lang="da-DK" dirty="0"/>
              <a:t>Leif Hagerup  Marianne Schroll</a:t>
            </a:r>
          </a:p>
          <a:p>
            <a:r>
              <a:rPr lang="da-DK" dirty="0"/>
              <a:t>Thorkild </a:t>
            </a:r>
            <a:r>
              <a:rPr lang="da-DK" dirty="0" err="1"/>
              <a:t>I.A.Sørensen</a:t>
            </a:r>
            <a:r>
              <a:rPr lang="da-DK" dirty="0"/>
              <a:t> </a:t>
            </a:r>
          </a:p>
          <a:p>
            <a:r>
              <a:rPr lang="da-DK" dirty="0"/>
              <a:t>Johannes Ipsen Kjeld Kjeldsen</a:t>
            </a:r>
          </a:p>
          <a:p>
            <a:r>
              <a:rPr lang="da-DK" dirty="0"/>
              <a:t>Thora Brendstrup </a:t>
            </a:r>
          </a:p>
          <a:p>
            <a:r>
              <a:rPr lang="da-DK" dirty="0"/>
              <a:t>Mette Madsen</a:t>
            </a:r>
          </a:p>
        </p:txBody>
      </p:sp>
      <p:sp>
        <p:nvSpPr>
          <p:cNvPr id="4" name="Pladsholder til sidefod 3">
            <a:extLst>
              <a:ext uri="{FF2B5EF4-FFF2-40B4-BE49-F238E27FC236}">
                <a16:creationId xmlns:a16="http://schemas.microsoft.com/office/drawing/2014/main" xmlns="" id="{599B2E0E-74A6-47C6-BDB7-C7958B5C5124}"/>
              </a:ext>
            </a:extLst>
          </p:cNvPr>
          <p:cNvSpPr>
            <a:spLocks noGrp="1"/>
          </p:cNvSpPr>
          <p:nvPr>
            <p:ph type="ftr" sz="quarter" idx="11"/>
          </p:nvPr>
        </p:nvSpPr>
        <p:spPr>
          <a:xfrm>
            <a:off x="3124200" y="6356350"/>
            <a:ext cx="2895600" cy="365125"/>
          </a:xfrm>
        </p:spPr>
        <p:txBody>
          <a:bodyPr/>
          <a:lstStyle/>
          <a:p>
            <a:r>
              <a:rPr lang="da-DK" dirty="0"/>
              <a:t>Schroll@dadlnet.dk</a:t>
            </a:r>
          </a:p>
        </p:txBody>
      </p:sp>
    </p:spTree>
    <p:extLst>
      <p:ext uri="{BB962C8B-B14F-4D97-AF65-F5344CB8AC3E}">
        <p14:creationId xmlns:p14="http://schemas.microsoft.com/office/powerpoint/2010/main" val="423501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a:t>And time </a:t>
            </a:r>
            <a:r>
              <a:rPr lang="da-DK" dirty="0" err="1"/>
              <a:t>went</a:t>
            </a:r>
            <a:r>
              <a:rPr lang="da-DK" dirty="0"/>
              <a:t> on</a:t>
            </a:r>
          </a:p>
        </p:txBody>
      </p:sp>
      <p:sp>
        <p:nvSpPr>
          <p:cNvPr id="3" name="Undertitel 2"/>
          <p:cNvSpPr>
            <a:spLocks noGrp="1"/>
          </p:cNvSpPr>
          <p:nvPr>
            <p:ph type="subTitle" idx="1"/>
          </p:nvPr>
        </p:nvSpPr>
        <p:spPr/>
        <p:txBody>
          <a:bodyPr/>
          <a:lstStyle/>
          <a:p>
            <a:r>
              <a:rPr lang="da-DK" dirty="0"/>
              <a:t>Glostrup</a:t>
            </a:r>
          </a:p>
          <a:p>
            <a:r>
              <a:rPr lang="da-DK" dirty="0"/>
              <a:t>My </a:t>
            </a:r>
            <a:r>
              <a:rPr lang="da-DK" dirty="0" err="1"/>
              <a:t>own</a:t>
            </a:r>
            <a:r>
              <a:rPr lang="da-DK" dirty="0"/>
              <a:t> </a:t>
            </a:r>
            <a:r>
              <a:rPr lang="da-DK" dirty="0" err="1"/>
              <a:t>life</a:t>
            </a:r>
            <a:endParaRPr lang="da-DK" dirty="0"/>
          </a:p>
          <a:p>
            <a:r>
              <a:rPr lang="da-DK" dirty="0" err="1"/>
              <a:t>Epidemiology</a:t>
            </a:r>
            <a:r>
              <a:rPr lang="da-DK" dirty="0"/>
              <a:t> Research Group</a:t>
            </a:r>
          </a:p>
        </p:txBody>
      </p:sp>
      <p:sp>
        <p:nvSpPr>
          <p:cNvPr id="4" name="Pladsholder til sidefod 3">
            <a:extLst>
              <a:ext uri="{FF2B5EF4-FFF2-40B4-BE49-F238E27FC236}">
                <a16:creationId xmlns:a16="http://schemas.microsoft.com/office/drawing/2014/main" xmlns="" id="{20009CA1-DF87-445C-9E97-8FCE9E2622D1}"/>
              </a:ext>
            </a:extLst>
          </p:cNvPr>
          <p:cNvSpPr>
            <a:spLocks noGrp="1"/>
          </p:cNvSpPr>
          <p:nvPr>
            <p:ph type="ftr" sz="quarter" idx="11"/>
          </p:nvPr>
        </p:nvSpPr>
        <p:spPr>
          <a:xfrm>
            <a:off x="3124200" y="6356350"/>
            <a:ext cx="2895600" cy="365125"/>
          </a:xfrm>
        </p:spPr>
        <p:txBody>
          <a:bodyPr/>
          <a:lstStyle/>
          <a:p>
            <a:r>
              <a:rPr lang="da-DK" dirty="0"/>
              <a:t>Schroll@dadlnet.dk</a:t>
            </a:r>
          </a:p>
        </p:txBody>
      </p:sp>
    </p:spTree>
    <p:extLst>
      <p:ext uri="{BB962C8B-B14F-4D97-AF65-F5344CB8AC3E}">
        <p14:creationId xmlns:p14="http://schemas.microsoft.com/office/powerpoint/2010/main" val="214995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51720" y="4800600"/>
            <a:ext cx="5486400" cy="566738"/>
          </a:xfrm>
        </p:spPr>
        <p:txBody>
          <a:bodyPr>
            <a:normAutofit/>
          </a:bodyPr>
          <a:lstStyle/>
          <a:p>
            <a:r>
              <a:rPr lang="da-DK" dirty="0"/>
              <a:t>Research Center for </a:t>
            </a:r>
            <a:r>
              <a:rPr lang="da-DK" dirty="0" err="1"/>
              <a:t>Prevention</a:t>
            </a:r>
            <a:r>
              <a:rPr lang="da-DK" dirty="0"/>
              <a:t> and Health</a:t>
            </a:r>
          </a:p>
        </p:txBody>
      </p:sp>
      <p:pic>
        <p:nvPicPr>
          <p:cNvPr id="6" name="Pladsholder til billede 5" descr="harald 096.JPG"/>
          <p:cNvPicPr>
            <a:picLocks noGrp="1" noChangeAspect="1"/>
          </p:cNvPicPr>
          <p:nvPr>
            <p:ph type="pic" idx="1"/>
          </p:nvPr>
        </p:nvPicPr>
        <p:blipFill>
          <a:blip r:embed="rId3" cstate="print"/>
          <a:srcRect/>
          <a:stretch>
            <a:fillRect/>
          </a:stretch>
        </p:blipFill>
        <p:spPr/>
      </p:pic>
      <p:sp>
        <p:nvSpPr>
          <p:cNvPr id="4" name="Pladsholder til tekst 3"/>
          <p:cNvSpPr>
            <a:spLocks noGrp="1"/>
          </p:cNvSpPr>
          <p:nvPr>
            <p:ph type="body" sz="half" idx="2"/>
          </p:nvPr>
        </p:nvSpPr>
        <p:spPr/>
        <p:txBody>
          <a:bodyPr/>
          <a:lstStyle/>
          <a:p>
            <a:pPr algn="ctr"/>
            <a:r>
              <a:rPr lang="da-DK" dirty="0"/>
              <a:t>1991 – 2017 Torben Jørgensen</a:t>
            </a:r>
          </a:p>
        </p:txBody>
      </p:sp>
      <p:sp>
        <p:nvSpPr>
          <p:cNvPr id="8" name="Pladsholder til sidefod 3">
            <a:extLst>
              <a:ext uri="{FF2B5EF4-FFF2-40B4-BE49-F238E27FC236}">
                <a16:creationId xmlns:a16="http://schemas.microsoft.com/office/drawing/2014/main" xmlns="" id="{C5F1C9C5-4182-4421-851A-BB457A26ADAF}"/>
              </a:ext>
            </a:extLst>
          </p:cNvPr>
          <p:cNvSpPr>
            <a:spLocks noGrp="1"/>
          </p:cNvSpPr>
          <p:nvPr>
            <p:ph type="ftr" sz="quarter" idx="11"/>
          </p:nvPr>
        </p:nvSpPr>
        <p:spPr>
          <a:xfrm>
            <a:off x="3124200" y="6356350"/>
            <a:ext cx="2895600" cy="365125"/>
          </a:xfrm>
        </p:spPr>
        <p:txBody>
          <a:bodyPr/>
          <a:lstStyle/>
          <a:p>
            <a:r>
              <a:rPr lang="da-DK" dirty="0"/>
              <a:t>Schroll@dadlnet.dk</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1800" dirty="0" err="1"/>
              <a:t>Thesis</a:t>
            </a:r>
            <a:r>
              <a:rPr lang="da-DK" sz="1800" dirty="0"/>
              <a:t> 1982: A ten-</a:t>
            </a:r>
            <a:r>
              <a:rPr lang="da-DK" sz="1800" dirty="0" err="1"/>
              <a:t>year</a:t>
            </a:r>
            <a:r>
              <a:rPr lang="da-DK" sz="1800" dirty="0"/>
              <a:t> </a:t>
            </a:r>
            <a:r>
              <a:rPr lang="da-DK" sz="1800" dirty="0" err="1"/>
              <a:t>prospective</a:t>
            </a:r>
            <a:r>
              <a:rPr lang="da-DK" sz="1800" dirty="0"/>
              <a:t> </a:t>
            </a:r>
            <a:r>
              <a:rPr lang="da-DK" sz="1800" dirty="0" err="1"/>
              <a:t>study</a:t>
            </a:r>
            <a:r>
              <a:rPr lang="da-DK" sz="1800" dirty="0"/>
              <a:t>, 1964 – 1974, of </a:t>
            </a:r>
            <a:r>
              <a:rPr lang="da-DK" sz="1800" dirty="0" err="1"/>
              <a:t>cardiovascular</a:t>
            </a:r>
            <a:r>
              <a:rPr lang="da-DK" sz="1800" dirty="0"/>
              <a:t> </a:t>
            </a:r>
            <a:r>
              <a:rPr lang="da-DK" sz="1800" dirty="0" err="1"/>
              <a:t>risk</a:t>
            </a:r>
            <a:r>
              <a:rPr lang="da-DK" sz="1800" dirty="0"/>
              <a:t> factors in men and </a:t>
            </a:r>
            <a:r>
              <a:rPr lang="da-DK" sz="1800" dirty="0" err="1"/>
              <a:t>women</a:t>
            </a:r>
            <a:r>
              <a:rPr lang="da-DK" sz="1800" dirty="0"/>
              <a:t> from the Glostrup Population </a:t>
            </a:r>
            <a:r>
              <a:rPr lang="da-DK" sz="1800" dirty="0" err="1"/>
              <a:t>born</a:t>
            </a:r>
            <a:r>
              <a:rPr lang="da-DK" sz="1800" dirty="0"/>
              <a:t> in 1914</a:t>
            </a:r>
          </a:p>
        </p:txBody>
      </p:sp>
      <p:pic>
        <p:nvPicPr>
          <p:cNvPr id="5" name="Pladsholder til indhold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08855" y="2340702"/>
            <a:ext cx="4526289" cy="3044958"/>
          </a:xfrm>
        </p:spPr>
      </p:pic>
      <p:sp>
        <p:nvSpPr>
          <p:cNvPr id="6" name="Pladsholder til sidefod 3">
            <a:extLst>
              <a:ext uri="{FF2B5EF4-FFF2-40B4-BE49-F238E27FC236}">
                <a16:creationId xmlns:a16="http://schemas.microsoft.com/office/drawing/2014/main" xmlns="" id="{18A10F2C-3376-4B7F-88FD-C9D7A3A7CE6A}"/>
              </a:ext>
            </a:extLst>
          </p:cNvPr>
          <p:cNvSpPr>
            <a:spLocks noGrp="1"/>
          </p:cNvSpPr>
          <p:nvPr>
            <p:ph type="ftr" sz="quarter" idx="11"/>
          </p:nvPr>
        </p:nvSpPr>
        <p:spPr>
          <a:xfrm>
            <a:off x="3124200" y="6356350"/>
            <a:ext cx="2895600" cy="365125"/>
          </a:xfrm>
        </p:spPr>
        <p:txBody>
          <a:bodyPr/>
          <a:lstStyle/>
          <a:p>
            <a:r>
              <a:rPr lang="da-DK" dirty="0"/>
              <a:t>Schroll@dadlnet.dk</a:t>
            </a:r>
          </a:p>
        </p:txBody>
      </p:sp>
    </p:spTree>
    <p:extLst>
      <p:ext uri="{BB962C8B-B14F-4D97-AF65-F5344CB8AC3E}">
        <p14:creationId xmlns:p14="http://schemas.microsoft.com/office/powerpoint/2010/main" val="2611662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a:t>Professor of </a:t>
            </a:r>
            <a:r>
              <a:rPr lang="da-DK" dirty="0" err="1"/>
              <a:t>Geriatric</a:t>
            </a:r>
            <a:r>
              <a:rPr lang="da-DK" dirty="0"/>
              <a:t> </a:t>
            </a:r>
            <a:r>
              <a:rPr lang="da-DK" dirty="0" err="1"/>
              <a:t>Medicine</a:t>
            </a:r>
            <a:r>
              <a:rPr lang="da-DK" dirty="0"/>
              <a:t> 1991</a:t>
            </a:r>
          </a:p>
        </p:txBody>
      </p:sp>
      <p:pic>
        <p:nvPicPr>
          <p:cNvPr id="5" name="Pladsholder til indhold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52239" y="1709765"/>
            <a:ext cx="5239522" cy="4306833"/>
          </a:xfrm>
        </p:spPr>
      </p:pic>
      <p:sp>
        <p:nvSpPr>
          <p:cNvPr id="6" name="Pladsholder til sidefod 3">
            <a:extLst>
              <a:ext uri="{FF2B5EF4-FFF2-40B4-BE49-F238E27FC236}">
                <a16:creationId xmlns:a16="http://schemas.microsoft.com/office/drawing/2014/main" xmlns="" id="{1F7E4556-C8FC-4390-90C4-27606E7C824E}"/>
              </a:ext>
            </a:extLst>
          </p:cNvPr>
          <p:cNvSpPr>
            <a:spLocks noGrp="1"/>
          </p:cNvSpPr>
          <p:nvPr>
            <p:ph type="ftr" sz="quarter" idx="11"/>
          </p:nvPr>
        </p:nvSpPr>
        <p:spPr>
          <a:xfrm>
            <a:off x="3124200" y="6356350"/>
            <a:ext cx="2895600" cy="365125"/>
          </a:xfrm>
        </p:spPr>
        <p:txBody>
          <a:bodyPr/>
          <a:lstStyle/>
          <a:p>
            <a:r>
              <a:rPr lang="da-DK" dirty="0"/>
              <a:t>Schroll@dadlnet.dk</a:t>
            </a:r>
          </a:p>
        </p:txBody>
      </p:sp>
    </p:spTree>
    <p:extLst>
      <p:ext uri="{BB962C8B-B14F-4D97-AF65-F5344CB8AC3E}">
        <p14:creationId xmlns:p14="http://schemas.microsoft.com/office/powerpoint/2010/main" val="123062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a:t>The </a:t>
            </a:r>
            <a:r>
              <a:rPr lang="da-DK" dirty="0" err="1"/>
              <a:t>origins</a:t>
            </a:r>
            <a:r>
              <a:rPr lang="da-DK" dirty="0"/>
              <a:t> of </a:t>
            </a:r>
          </a:p>
        </p:txBody>
      </p:sp>
      <p:sp>
        <p:nvSpPr>
          <p:cNvPr id="3" name="Undertitel 2"/>
          <p:cNvSpPr>
            <a:spLocks noGrp="1"/>
          </p:cNvSpPr>
          <p:nvPr>
            <p:ph type="subTitle" idx="1"/>
          </p:nvPr>
        </p:nvSpPr>
        <p:spPr/>
        <p:txBody>
          <a:bodyPr/>
          <a:lstStyle/>
          <a:p>
            <a:r>
              <a:rPr lang="da-DK" dirty="0"/>
              <a:t>The Danish </a:t>
            </a:r>
            <a:r>
              <a:rPr lang="da-DK" dirty="0" err="1"/>
              <a:t>Epidemiological</a:t>
            </a:r>
            <a:r>
              <a:rPr lang="da-DK" dirty="0"/>
              <a:t> Society</a:t>
            </a:r>
          </a:p>
        </p:txBody>
      </p:sp>
      <p:sp>
        <p:nvSpPr>
          <p:cNvPr id="4" name="Pladsholder til sidefod 3">
            <a:extLst>
              <a:ext uri="{FF2B5EF4-FFF2-40B4-BE49-F238E27FC236}">
                <a16:creationId xmlns:a16="http://schemas.microsoft.com/office/drawing/2014/main" xmlns="" id="{F402403E-045C-4EA2-A6BE-8146857307B4}"/>
              </a:ext>
            </a:extLst>
          </p:cNvPr>
          <p:cNvSpPr>
            <a:spLocks noGrp="1"/>
          </p:cNvSpPr>
          <p:nvPr>
            <p:ph type="ftr" sz="quarter" idx="11"/>
          </p:nvPr>
        </p:nvSpPr>
        <p:spPr>
          <a:xfrm>
            <a:off x="3124200" y="6356350"/>
            <a:ext cx="2895600" cy="365125"/>
          </a:xfrm>
        </p:spPr>
        <p:txBody>
          <a:bodyPr/>
          <a:lstStyle/>
          <a:p>
            <a:r>
              <a:rPr lang="da-DK" dirty="0"/>
              <a:t>Schroll@dadlnet.dk</a:t>
            </a:r>
          </a:p>
        </p:txBody>
      </p:sp>
    </p:spTree>
    <p:extLst>
      <p:ext uri="{BB962C8B-B14F-4D97-AF65-F5344CB8AC3E}">
        <p14:creationId xmlns:p14="http://schemas.microsoft.com/office/powerpoint/2010/main" val="3831063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a:xfrm>
            <a:off x="395536" y="260648"/>
            <a:ext cx="8229600" cy="1143000"/>
          </a:xfrm>
        </p:spPr>
        <p:txBody>
          <a:bodyPr>
            <a:normAutofit/>
          </a:bodyPr>
          <a:lstStyle/>
          <a:p>
            <a:r>
              <a:rPr lang="da-DK" dirty="0"/>
              <a:t>The 1914 </a:t>
            </a:r>
            <a:r>
              <a:rPr lang="da-DK"/>
              <a:t>cohort</a:t>
            </a:r>
            <a:endParaRPr lang="da-DK" dirty="0">
              <a:solidFill>
                <a:schemeClr val="accent1"/>
              </a:solidFill>
            </a:endParaRPr>
          </a:p>
        </p:txBody>
      </p:sp>
      <p:sp>
        <p:nvSpPr>
          <p:cNvPr id="5" name="Pladsholder til sidefod 4"/>
          <p:cNvSpPr>
            <a:spLocks noGrp="1"/>
          </p:cNvSpPr>
          <p:nvPr>
            <p:ph type="ftr" sz="quarter" idx="11"/>
          </p:nvPr>
        </p:nvSpPr>
        <p:spPr/>
        <p:txBody>
          <a:bodyPr/>
          <a:lstStyle/>
          <a:p>
            <a:r>
              <a:rPr lang="da-DK"/>
              <a:t>www.gerodan.dk</a:t>
            </a:r>
          </a:p>
        </p:txBody>
      </p:sp>
      <p:sp>
        <p:nvSpPr>
          <p:cNvPr id="8" name="Pladsholder til sidefod 3"/>
          <p:cNvSpPr txBox="1">
            <a:spLocks/>
          </p:cNvSpPr>
          <p:nvPr/>
        </p:nvSpPr>
        <p:spPr>
          <a:xfrm>
            <a:off x="3306252" y="7841134"/>
            <a:ext cx="5837747"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a:ln>
                  <a:noFill/>
                </a:ln>
                <a:solidFill>
                  <a:schemeClr val="tx1">
                    <a:tint val="75000"/>
                  </a:schemeClr>
                </a:solidFill>
                <a:effectLst/>
                <a:uLnTx/>
                <a:uFillTx/>
                <a:latin typeface="+mn-lt"/>
                <a:ea typeface="+mn-ea"/>
                <a:cs typeface="+mn-cs"/>
              </a:rPr>
              <a:t>www.gerodan.dk</a:t>
            </a:r>
            <a:endParaRPr kumimoji="0" lang="da-DK"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111925" y="1772816"/>
            <a:ext cx="3136174" cy="5085184"/>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a:t>Danish </a:t>
            </a:r>
            <a:r>
              <a:rPr lang="da-DK" dirty="0" err="1"/>
              <a:t>Epidemiological</a:t>
            </a:r>
            <a:r>
              <a:rPr lang="da-DK" dirty="0"/>
              <a:t> Society</a:t>
            </a:r>
          </a:p>
        </p:txBody>
      </p:sp>
      <p:sp>
        <p:nvSpPr>
          <p:cNvPr id="3" name="Undertitel 2"/>
          <p:cNvSpPr>
            <a:spLocks noGrp="1"/>
          </p:cNvSpPr>
          <p:nvPr>
            <p:ph type="subTitle" idx="1"/>
          </p:nvPr>
        </p:nvSpPr>
        <p:spPr/>
        <p:txBody>
          <a:bodyPr>
            <a:normAutofit fontScale="85000" lnSpcReduction="20000"/>
          </a:bodyPr>
          <a:lstStyle/>
          <a:p>
            <a:r>
              <a:rPr lang="da-DK" dirty="0"/>
              <a:t>Schroll </a:t>
            </a:r>
            <a:r>
              <a:rPr lang="da-DK" dirty="0" err="1"/>
              <a:t>Prize</a:t>
            </a:r>
            <a:r>
              <a:rPr lang="da-DK" dirty="0"/>
              <a:t> for Excellence: To a junior </a:t>
            </a:r>
            <a:r>
              <a:rPr lang="da-DK" dirty="0" err="1"/>
              <a:t>epidemiologist</a:t>
            </a:r>
            <a:r>
              <a:rPr lang="da-DK" dirty="0"/>
              <a:t> </a:t>
            </a:r>
            <a:r>
              <a:rPr lang="da-DK" dirty="0" err="1"/>
              <a:t>who</a:t>
            </a:r>
            <a:r>
              <a:rPr lang="da-DK" dirty="0"/>
              <a:t> has </a:t>
            </a:r>
            <a:r>
              <a:rPr lang="da-DK" dirty="0" err="1"/>
              <a:t>demonstrated</a:t>
            </a:r>
            <a:r>
              <a:rPr lang="da-DK" dirty="0"/>
              <a:t> excellence in </a:t>
            </a:r>
            <a:r>
              <a:rPr lang="da-DK" dirty="0" err="1"/>
              <a:t>epidemiological</a:t>
            </a:r>
            <a:r>
              <a:rPr lang="da-DK" dirty="0"/>
              <a:t> </a:t>
            </a:r>
            <a:r>
              <a:rPr lang="da-DK" dirty="0" err="1"/>
              <a:t>teaching</a:t>
            </a:r>
            <a:r>
              <a:rPr lang="da-DK" dirty="0"/>
              <a:t>, research, </a:t>
            </a:r>
            <a:r>
              <a:rPr lang="da-DK" dirty="0" err="1"/>
              <a:t>methods</a:t>
            </a:r>
            <a:r>
              <a:rPr lang="da-DK" dirty="0"/>
              <a:t> </a:t>
            </a:r>
            <a:r>
              <a:rPr lang="da-DK" dirty="0" err="1"/>
              <a:t>development</a:t>
            </a:r>
            <a:r>
              <a:rPr lang="da-DK" dirty="0"/>
              <a:t> or </a:t>
            </a:r>
            <a:r>
              <a:rPr lang="da-DK" dirty="0" err="1"/>
              <a:t>dissemination</a:t>
            </a:r>
            <a:r>
              <a:rPr lang="da-DK" dirty="0"/>
              <a:t> </a:t>
            </a:r>
          </a:p>
        </p:txBody>
      </p:sp>
    </p:spTree>
    <p:extLst>
      <p:ext uri="{BB962C8B-B14F-4D97-AF65-F5344CB8AC3E}">
        <p14:creationId xmlns:p14="http://schemas.microsoft.com/office/powerpoint/2010/main" val="1332268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tto\Downloads\Scan_From Hansen (2).jpg"/>
          <p:cNvPicPr>
            <a:picLocks noChangeAspect="1" noChangeArrowheads="1"/>
          </p:cNvPicPr>
          <p:nvPr/>
        </p:nvPicPr>
        <p:blipFill>
          <a:blip r:embed="rId3" cstate="print"/>
          <a:srcRect/>
          <a:stretch>
            <a:fillRect/>
          </a:stretch>
        </p:blipFill>
        <p:spPr bwMode="auto">
          <a:xfrm>
            <a:off x="2097210" y="0"/>
            <a:ext cx="4949580" cy="6858000"/>
          </a:xfrm>
          <a:prstGeom prst="rect">
            <a:avLst/>
          </a:prstGeom>
          <a:noFill/>
        </p:spPr>
      </p:pic>
      <p:sp>
        <p:nvSpPr>
          <p:cNvPr id="2" name="Titel 1"/>
          <p:cNvSpPr>
            <a:spLocks noGrp="1"/>
          </p:cNvSpPr>
          <p:nvPr>
            <p:ph type="title"/>
          </p:nvPr>
        </p:nvSpPr>
        <p:spPr>
          <a:xfrm>
            <a:off x="0" y="5517232"/>
            <a:ext cx="8229600" cy="1143000"/>
          </a:xfrm>
        </p:spPr>
        <p:txBody>
          <a:bodyPr>
            <a:normAutofit/>
          </a:bodyPr>
          <a:lstStyle/>
          <a:p>
            <a:r>
              <a:rPr lang="da-DK" sz="2400" dirty="0"/>
              <a:t>The Glostrup Population Studies</a:t>
            </a:r>
          </a:p>
        </p:txBody>
      </p:sp>
      <p:sp>
        <p:nvSpPr>
          <p:cNvPr id="4" name="Pladsholder til sidefod 3"/>
          <p:cNvSpPr>
            <a:spLocks noGrp="1"/>
          </p:cNvSpPr>
          <p:nvPr>
            <p:ph type="ftr" sz="quarter" idx="11"/>
          </p:nvPr>
        </p:nvSpPr>
        <p:spPr/>
        <p:txBody>
          <a:bodyPr/>
          <a:lstStyle/>
          <a:p>
            <a:pPr algn="r"/>
            <a:r>
              <a:rPr lang="da-DK"/>
              <a:t>www.gerodan.dk</a:t>
            </a:r>
            <a:endParaRPr lang="da-DK" dirty="0"/>
          </a:p>
        </p:txBody>
      </p:sp>
      <p:sp>
        <p:nvSpPr>
          <p:cNvPr id="6" name="Tekstboks 5"/>
          <p:cNvSpPr txBox="1"/>
          <p:nvPr/>
        </p:nvSpPr>
        <p:spPr>
          <a:xfrm>
            <a:off x="2051720" y="5517232"/>
            <a:ext cx="2664296" cy="461665"/>
          </a:xfrm>
          <a:prstGeom prst="rect">
            <a:avLst/>
          </a:prstGeom>
          <a:noFill/>
        </p:spPr>
        <p:txBody>
          <a:bodyPr wrap="square" rtlCol="0">
            <a:spAutoFit/>
          </a:bodyPr>
          <a:lstStyle/>
          <a:p>
            <a:r>
              <a:rPr lang="da-DK" sz="2400" b="1" dirty="0"/>
              <a:t>Per From Hansen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a:t>Leif Hagerup  1964</a:t>
            </a:r>
          </a:p>
        </p:txBody>
      </p:sp>
      <p:sp>
        <p:nvSpPr>
          <p:cNvPr id="4" name="Pladsholder til tekst 3"/>
          <p:cNvSpPr>
            <a:spLocks noGrp="1"/>
          </p:cNvSpPr>
          <p:nvPr>
            <p:ph type="body" sz="half" idx="2"/>
          </p:nvPr>
        </p:nvSpPr>
        <p:spPr>
          <a:xfrm>
            <a:off x="1763688" y="5589240"/>
            <a:ext cx="5486400" cy="588837"/>
          </a:xfrm>
        </p:spPr>
        <p:txBody>
          <a:bodyPr>
            <a:normAutofit/>
          </a:bodyPr>
          <a:lstStyle/>
          <a:p>
            <a:r>
              <a:rPr lang="da-DK" dirty="0" err="1"/>
              <a:t>Survey</a:t>
            </a:r>
            <a:r>
              <a:rPr lang="da-DK" dirty="0"/>
              <a:t> of 802 50-year-old men and </a:t>
            </a:r>
            <a:r>
              <a:rPr lang="da-DK" dirty="0" err="1"/>
              <a:t>women</a:t>
            </a:r>
            <a:r>
              <a:rPr lang="da-DK" dirty="0"/>
              <a:t> </a:t>
            </a:r>
          </a:p>
        </p:txBody>
      </p:sp>
      <p:pic>
        <p:nvPicPr>
          <p:cNvPr id="14" name="Pladsholder til billede 13" descr="Scan_kondicykel (1) - Kopi.jpg"/>
          <p:cNvPicPr>
            <a:picLocks noGrp="1" noChangeAspect="1"/>
          </p:cNvPicPr>
          <p:nvPr>
            <p:ph type="pic" idx="1"/>
          </p:nvPr>
        </p:nvPicPr>
        <p:blipFill>
          <a:blip r:embed="rId3" cstate="print"/>
          <a:srcRect t="14483" b="14483"/>
          <a:stretch>
            <a:fillRect/>
          </a:stretch>
        </p:blip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Copenhagen University Hospital in Glostrup </a:t>
            </a:r>
          </a:p>
        </p:txBody>
      </p:sp>
      <p:pic>
        <p:nvPicPr>
          <p:cNvPr id="6" name="Pladsholder til billede 5" descr="B05206.jpg"/>
          <p:cNvPicPr>
            <a:picLocks noGrp="1" noChangeAspect="1"/>
          </p:cNvPicPr>
          <p:nvPr>
            <p:ph type="pic" idx="1"/>
          </p:nvPr>
        </p:nvPicPr>
        <p:blipFill>
          <a:blip r:embed="rId3" cstate="print"/>
          <a:srcRect l="1111" r="1111"/>
          <a:stretch>
            <a:fillRect/>
          </a:stretch>
        </p:blipFill>
        <p:spPr/>
      </p:pic>
      <p:sp>
        <p:nvSpPr>
          <p:cNvPr id="4" name="Pladsholder til tekst 3"/>
          <p:cNvSpPr>
            <a:spLocks noGrp="1"/>
          </p:cNvSpPr>
          <p:nvPr>
            <p:ph type="body" sz="half" idx="2"/>
          </p:nvPr>
        </p:nvSpPr>
        <p:spPr/>
        <p:txBody>
          <a:bodyPr/>
          <a:lstStyle/>
          <a:p>
            <a:r>
              <a:rPr lang="da-DK" dirty="0"/>
              <a:t>The Glostrup Population Studies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a-DK" dirty="0"/>
              <a:t>Finn </a:t>
            </a:r>
            <a:r>
              <a:rPr lang="da-DK" dirty="0" err="1"/>
              <a:t>Gyntelberg</a:t>
            </a:r>
            <a:endParaRPr lang="da-DK" dirty="0"/>
          </a:p>
        </p:txBody>
      </p:sp>
      <p:pic>
        <p:nvPicPr>
          <p:cNvPr id="9" name="Pladsholder til billede 8" descr="harald 094.JPG"/>
          <p:cNvPicPr>
            <a:picLocks noGrp="1" noChangeAspect="1"/>
          </p:cNvPicPr>
          <p:nvPr>
            <p:ph type="pic" idx="1"/>
          </p:nvPr>
        </p:nvPicPr>
        <p:blipFill>
          <a:blip r:embed="rId3" cstate="print"/>
          <a:srcRect t="21875" b="21875"/>
          <a:stretch>
            <a:fillRect/>
          </a:stretch>
        </p:blipFill>
        <p:spPr/>
      </p:pic>
      <p:sp>
        <p:nvSpPr>
          <p:cNvPr id="8" name="Pladsholder til tekst 7"/>
          <p:cNvSpPr>
            <a:spLocks noGrp="1"/>
          </p:cNvSpPr>
          <p:nvPr>
            <p:ph type="body" sz="half" idx="2"/>
          </p:nvPr>
        </p:nvSpPr>
        <p:spPr/>
        <p:txBody>
          <a:bodyPr/>
          <a:lstStyle/>
          <a:p>
            <a:r>
              <a:rPr lang="da-DK" dirty="0"/>
              <a:t>The Copenhagen Male </a:t>
            </a:r>
            <a:r>
              <a:rPr lang="da-DK" dirty="0" err="1"/>
              <a:t>Study</a:t>
            </a:r>
            <a:r>
              <a:rPr lang="da-DK" dirty="0"/>
              <a:t> 1970</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Marianne Schroll </a:t>
            </a:r>
          </a:p>
        </p:txBody>
      </p:sp>
      <p:pic>
        <p:nvPicPr>
          <p:cNvPr id="6" name="Pladsholder til billede 5" descr="harald 088.JPG"/>
          <p:cNvPicPr>
            <a:picLocks noGrp="1" noChangeAspect="1"/>
          </p:cNvPicPr>
          <p:nvPr>
            <p:ph type="pic" idx="1"/>
          </p:nvPr>
        </p:nvPicPr>
        <p:blipFill>
          <a:blip r:embed="rId3" cstate="print"/>
          <a:srcRect t="21875" b="21875"/>
          <a:stretch>
            <a:fillRect/>
          </a:stretch>
        </p:blipFill>
        <p:spPr/>
      </p:pic>
      <p:sp>
        <p:nvSpPr>
          <p:cNvPr id="4" name="Pladsholder til tekst 3"/>
          <p:cNvSpPr>
            <a:spLocks noGrp="1"/>
          </p:cNvSpPr>
          <p:nvPr>
            <p:ph type="body" sz="half" idx="2"/>
          </p:nvPr>
        </p:nvSpPr>
        <p:spPr/>
        <p:txBody>
          <a:bodyPr/>
          <a:lstStyle/>
          <a:p>
            <a:r>
              <a:rPr lang="da-DK" dirty="0" err="1"/>
              <a:t>Selfportrait</a:t>
            </a:r>
            <a:r>
              <a:rPr lang="da-DK" dirty="0"/>
              <a:t> 1964</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1052736"/>
            <a:ext cx="3008313" cy="432048"/>
          </a:xfrm>
        </p:spPr>
        <p:txBody>
          <a:bodyPr>
            <a:normAutofit/>
          </a:bodyPr>
          <a:lstStyle/>
          <a:p>
            <a:r>
              <a:rPr lang="da-DK" dirty="0"/>
              <a:t>666 60-year-olds</a:t>
            </a:r>
          </a:p>
        </p:txBody>
      </p:sp>
      <p:sp>
        <p:nvSpPr>
          <p:cNvPr id="3" name="Pladsholder til indhold 2"/>
          <p:cNvSpPr>
            <a:spLocks noGrp="1"/>
          </p:cNvSpPr>
          <p:nvPr>
            <p:ph idx="1"/>
          </p:nvPr>
        </p:nvSpPr>
        <p:spPr/>
        <p:txBody>
          <a:bodyPr/>
          <a:lstStyle/>
          <a:p>
            <a:r>
              <a:rPr lang="da-DK" dirty="0"/>
              <a:t>The ten-</a:t>
            </a:r>
            <a:r>
              <a:rPr lang="da-DK" dirty="0" err="1"/>
              <a:t>year</a:t>
            </a:r>
            <a:r>
              <a:rPr lang="da-DK" dirty="0"/>
              <a:t> </a:t>
            </a:r>
            <a:r>
              <a:rPr lang="da-DK" dirty="0" err="1"/>
              <a:t>follow-up</a:t>
            </a:r>
            <a:r>
              <a:rPr lang="da-DK" dirty="0"/>
              <a:t> of  	the 1914-cohort </a:t>
            </a:r>
          </a:p>
        </p:txBody>
      </p:sp>
      <p:sp>
        <p:nvSpPr>
          <p:cNvPr id="4" name="Pladsholder til tekst 3"/>
          <p:cNvSpPr>
            <a:spLocks noGrp="1"/>
          </p:cNvSpPr>
          <p:nvPr>
            <p:ph type="body" sz="half" idx="2"/>
          </p:nvPr>
        </p:nvSpPr>
        <p:spPr>
          <a:xfrm>
            <a:off x="467544" y="1556792"/>
            <a:ext cx="3008313" cy="3240361"/>
          </a:xfrm>
        </p:spPr>
        <p:txBody>
          <a:bodyPr/>
          <a:lstStyle/>
          <a:p>
            <a:pPr>
              <a:buFont typeface="Arial" pitchFamily="34" charset="0"/>
              <a:buChar char="•"/>
            </a:pPr>
            <a:r>
              <a:rPr lang="da-DK" sz="2400" dirty="0" err="1"/>
              <a:t>Staff</a:t>
            </a:r>
            <a:endParaRPr lang="da-DK" sz="2400" dirty="0"/>
          </a:p>
          <a:p>
            <a:pPr>
              <a:buFont typeface="Arial" pitchFamily="34" charset="0"/>
              <a:buChar char="•"/>
            </a:pPr>
            <a:r>
              <a:rPr lang="da-DK" sz="2400" dirty="0" err="1"/>
              <a:t>Localities</a:t>
            </a:r>
            <a:endParaRPr lang="da-DK" sz="2400" dirty="0"/>
          </a:p>
          <a:p>
            <a:pPr>
              <a:buFont typeface="Arial" pitchFamily="34" charset="0"/>
              <a:buChar char="•"/>
            </a:pPr>
            <a:r>
              <a:rPr lang="da-DK" sz="2400" dirty="0"/>
              <a:t>Funding</a:t>
            </a:r>
          </a:p>
          <a:p>
            <a:pPr>
              <a:buFont typeface="Arial" pitchFamily="34" charset="0"/>
              <a:buChar char="•"/>
            </a:pPr>
            <a:r>
              <a:rPr lang="da-DK" sz="2400" dirty="0" err="1"/>
              <a:t>Epidemiological</a:t>
            </a:r>
            <a:r>
              <a:rPr lang="da-DK" sz="2400" dirty="0"/>
              <a:t>   	</a:t>
            </a:r>
            <a:r>
              <a:rPr lang="da-DK" sz="2400" dirty="0" err="1"/>
              <a:t>knowledge</a:t>
            </a:r>
            <a:endParaRPr lang="da-DK" sz="2400" dirty="0"/>
          </a:p>
          <a:p>
            <a:pPr>
              <a:buFont typeface="Arial" pitchFamily="34" charset="0"/>
              <a:buChar char="•"/>
            </a:pPr>
            <a:endParaRPr lang="da-DK" dirty="0"/>
          </a:p>
          <a:p>
            <a:endParaRPr lang="da-DK" dirty="0"/>
          </a:p>
        </p:txBody>
      </p:sp>
      <p:pic>
        <p:nvPicPr>
          <p:cNvPr id="6" name="Picture 4" descr="http://www.glostruphospital.dk/NR/rdonlyres/282D888B-652E-48B9-973F-5D88F8F09F46/0/Ringvejsblok152x1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1556792"/>
            <a:ext cx="2160240" cy="2376264"/>
          </a:xfrm>
          <a:prstGeom prst="rect">
            <a:avLst/>
          </a:prstGeom>
          <a:noFill/>
          <a:extLst>
            <a:ext uri="{909E8E84-426E-40DD-AFC4-6F175D3DCCD1}">
              <a14:hiddenFill xmlns:a14="http://schemas.microsoft.com/office/drawing/2010/main">
                <a:solidFill>
                  <a:srgbClr val="FFFFFF"/>
                </a:solidFill>
              </a14:hiddenFill>
            </a:ext>
          </a:extLst>
        </p:spPr>
      </p:pic>
      <p:sp>
        <p:nvSpPr>
          <p:cNvPr id="8" name="Pladsholder til sidefod 3">
            <a:extLst>
              <a:ext uri="{FF2B5EF4-FFF2-40B4-BE49-F238E27FC236}">
                <a16:creationId xmlns:a16="http://schemas.microsoft.com/office/drawing/2014/main" xmlns="" id="{53E81E6E-F649-4B2C-9B91-B20CA63ED05A}"/>
              </a:ext>
            </a:extLst>
          </p:cNvPr>
          <p:cNvSpPr>
            <a:spLocks noGrp="1"/>
          </p:cNvSpPr>
          <p:nvPr>
            <p:ph type="ftr" sz="quarter" idx="11"/>
          </p:nvPr>
        </p:nvSpPr>
        <p:spPr>
          <a:xfrm>
            <a:off x="3124200" y="6356350"/>
            <a:ext cx="2895600" cy="365125"/>
          </a:xfrm>
        </p:spPr>
        <p:txBody>
          <a:bodyPr/>
          <a:lstStyle/>
          <a:p>
            <a:r>
              <a:rPr lang="da-DK" dirty="0"/>
              <a:t>Schroll@dadlnet.dk</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a:t>The 14th International </a:t>
            </a:r>
            <a:r>
              <a:rPr lang="da-DK" dirty="0" err="1"/>
              <a:t>Cardiovascular</a:t>
            </a:r>
            <a:r>
              <a:rPr lang="da-DK" dirty="0"/>
              <a:t> Ten-Day </a:t>
            </a:r>
            <a:r>
              <a:rPr lang="da-DK" dirty="0" err="1"/>
              <a:t>Teaching</a:t>
            </a:r>
            <a:r>
              <a:rPr lang="da-DK" dirty="0"/>
              <a:t> Seminar in Mexico</a:t>
            </a:r>
          </a:p>
        </p:txBody>
      </p:sp>
      <p:pic>
        <p:nvPicPr>
          <p:cNvPr id="6" name="Pladsholder til indhold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1652524" y="3319620"/>
            <a:ext cx="3331332" cy="2197611"/>
          </a:xfrm>
        </p:spPr>
      </p:pic>
      <p:pic>
        <p:nvPicPr>
          <p:cNvPr id="7" name="Pladsholder til indhold 6"/>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947991" y="3319620"/>
            <a:ext cx="3296417" cy="2197611"/>
          </a:xfrm>
        </p:spPr>
      </p:pic>
      <p:sp>
        <p:nvSpPr>
          <p:cNvPr id="8" name="Tekstboks 5">
            <a:extLst>
              <a:ext uri="{FF2B5EF4-FFF2-40B4-BE49-F238E27FC236}">
                <a16:creationId xmlns:a16="http://schemas.microsoft.com/office/drawing/2014/main" xmlns="" id="{BB65B4FA-7CD2-4823-AA0F-4C3383D66C47}"/>
              </a:ext>
            </a:extLst>
          </p:cNvPr>
          <p:cNvSpPr txBox="1"/>
          <p:nvPr/>
        </p:nvSpPr>
        <p:spPr>
          <a:xfrm>
            <a:off x="2051720" y="5517232"/>
            <a:ext cx="2664296" cy="461665"/>
          </a:xfrm>
          <a:prstGeom prst="rect">
            <a:avLst/>
          </a:prstGeom>
          <a:noFill/>
        </p:spPr>
        <p:txBody>
          <a:bodyPr wrap="square" rtlCol="0">
            <a:spAutoFit/>
          </a:bodyPr>
          <a:lstStyle/>
          <a:p>
            <a:pPr algn="ctr"/>
            <a:r>
              <a:rPr lang="da-DK" sz="2400" b="1" dirty="0"/>
              <a:t>Hanne </a:t>
            </a:r>
            <a:r>
              <a:rPr lang="da-DK" sz="2400" b="1" dirty="0" err="1"/>
              <a:t>Hollnagel</a:t>
            </a:r>
            <a:endParaRPr lang="da-DK" sz="2400" b="1" dirty="0"/>
          </a:p>
        </p:txBody>
      </p:sp>
      <p:sp>
        <p:nvSpPr>
          <p:cNvPr id="9" name="Tekstboks 5">
            <a:extLst>
              <a:ext uri="{FF2B5EF4-FFF2-40B4-BE49-F238E27FC236}">
                <a16:creationId xmlns:a16="http://schemas.microsoft.com/office/drawing/2014/main" xmlns="" id="{C412A045-2AED-400C-98BE-915E49904DFF}"/>
              </a:ext>
            </a:extLst>
          </p:cNvPr>
          <p:cNvSpPr txBox="1"/>
          <p:nvPr/>
        </p:nvSpPr>
        <p:spPr>
          <a:xfrm>
            <a:off x="5004048" y="5517232"/>
            <a:ext cx="3096344" cy="461665"/>
          </a:xfrm>
          <a:prstGeom prst="rect">
            <a:avLst/>
          </a:prstGeom>
          <a:noFill/>
        </p:spPr>
        <p:txBody>
          <a:bodyPr wrap="square" rtlCol="0">
            <a:spAutoFit/>
          </a:bodyPr>
          <a:lstStyle/>
          <a:p>
            <a:pPr algn="ctr"/>
            <a:r>
              <a:rPr lang="da-DK" sz="2400" b="1" dirty="0"/>
              <a:t>Marianne Schroll</a:t>
            </a:r>
          </a:p>
        </p:txBody>
      </p:sp>
      <p:sp>
        <p:nvSpPr>
          <p:cNvPr id="10" name="Pladsholder til sidefod 3">
            <a:extLst>
              <a:ext uri="{FF2B5EF4-FFF2-40B4-BE49-F238E27FC236}">
                <a16:creationId xmlns:a16="http://schemas.microsoft.com/office/drawing/2014/main" xmlns="" id="{A8EBED21-520C-4B80-B1BC-87B493136218}"/>
              </a:ext>
            </a:extLst>
          </p:cNvPr>
          <p:cNvSpPr>
            <a:spLocks noGrp="1"/>
          </p:cNvSpPr>
          <p:nvPr>
            <p:ph type="ftr" sz="quarter" idx="11"/>
          </p:nvPr>
        </p:nvSpPr>
        <p:spPr>
          <a:xfrm>
            <a:off x="3124200" y="6356350"/>
            <a:ext cx="2895600" cy="365125"/>
          </a:xfrm>
        </p:spPr>
        <p:txBody>
          <a:bodyPr/>
          <a:lstStyle/>
          <a:p>
            <a:r>
              <a:rPr lang="da-DK" dirty="0"/>
              <a:t>Schroll@dadlnet.dk</a:t>
            </a:r>
          </a:p>
        </p:txBody>
      </p:sp>
    </p:spTree>
    <p:extLst>
      <p:ext uri="{BB962C8B-B14F-4D97-AF65-F5344CB8AC3E}">
        <p14:creationId xmlns:p14="http://schemas.microsoft.com/office/powerpoint/2010/main" val="754890189"/>
      </p:ext>
    </p:extLst>
  </p:cSld>
  <p:clrMapOvr>
    <a:masterClrMapping/>
  </p:clrMapOvr>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2461</TotalTime>
  <Words>2040</Words>
  <Application>Microsoft Office PowerPoint</Application>
  <PresentationFormat>Skærmshow (4:3)</PresentationFormat>
  <Paragraphs>161</Paragraphs>
  <Slides>21</Slides>
  <Notes>21</Notes>
  <HiddenSlides>0</HiddenSlides>
  <MMClips>0</MMClips>
  <ScaleCrop>false</ScaleCrop>
  <HeadingPairs>
    <vt:vector size="6" baseType="variant">
      <vt:variant>
        <vt:lpstr>Benyttede skrifttyper</vt:lpstr>
      </vt:variant>
      <vt:variant>
        <vt:i4>2</vt:i4>
      </vt:variant>
      <vt:variant>
        <vt:lpstr>Tema</vt:lpstr>
      </vt:variant>
      <vt:variant>
        <vt:i4>1</vt:i4>
      </vt:variant>
      <vt:variant>
        <vt:lpstr>Slidetitler</vt:lpstr>
      </vt:variant>
      <vt:variant>
        <vt:i4>21</vt:i4>
      </vt:variant>
    </vt:vector>
  </HeadingPairs>
  <TitlesOfParts>
    <vt:vector size="24" baseType="lpstr">
      <vt:lpstr>Arial</vt:lpstr>
      <vt:lpstr>Calibri</vt:lpstr>
      <vt:lpstr>Kontortema</vt:lpstr>
      <vt:lpstr>The Schroll Prizes for excellence</vt:lpstr>
      <vt:lpstr>The origins of </vt:lpstr>
      <vt:lpstr>The Glostrup Population Studies</vt:lpstr>
      <vt:lpstr>Leif Hagerup  1964</vt:lpstr>
      <vt:lpstr>Copenhagen University Hospital in Glostrup </vt:lpstr>
      <vt:lpstr>Finn Gyntelberg</vt:lpstr>
      <vt:lpstr>Marianne Schroll </vt:lpstr>
      <vt:lpstr>666 60-year-olds</vt:lpstr>
      <vt:lpstr>The 14th International Cardiovascular Ten-Day Teaching Seminar in Mexico</vt:lpstr>
      <vt:lpstr>Ten-day  epidemiological  teaching seminar in Mexico 1975</vt:lpstr>
      <vt:lpstr>Per From Hansen Leif Hagerup Marie Eriksen Hanne Hollnagel Henrik Hoffmeyer Søren Kleven Grethe Hess </vt:lpstr>
      <vt:lpstr>Finn Gyntelberg Torsten Deckert Johannes Ipsen, Jørn Olsen, Svend Juul Anders Green, Jens Lauritzen Thorkild I.A.Sørensen Johs. Mosbech Gorm Jensen , Peter Schnohr Allan Krasnik Kjeld Kjeldsen Svend Larsen og Mogens Larsen Leif Mortensen Mette Madsen Michael Davidsen Jørgen Hilden</vt:lpstr>
      <vt:lpstr>14.12.1976  By-laws at Danish Institute for Clinical Epidemiology</vt:lpstr>
      <vt:lpstr>Danish Epidemiological Society</vt:lpstr>
      <vt:lpstr>Executive committee</vt:lpstr>
      <vt:lpstr>And time went on</vt:lpstr>
      <vt:lpstr>Research Center for Prevention and Health</vt:lpstr>
      <vt:lpstr>Thesis 1982: A ten-year prospective study, 1964 – 1974, of cardiovascular risk factors in men and women from the Glostrup Population born in 1914</vt:lpstr>
      <vt:lpstr>Professor of Geriatric Medicine 1991</vt:lpstr>
      <vt:lpstr>The 1914 cohort</vt:lpstr>
      <vt:lpstr>Danish Epidemiological Society</vt:lpstr>
    </vt:vector>
  </TitlesOfParts>
  <Company>CVU Storkøbenhavn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Det lange liv</dc:title>
  <dc:creator>hoe</dc:creator>
  <cp:lastModifiedBy>maja buskov</cp:lastModifiedBy>
  <cp:revision>339</cp:revision>
  <cp:lastPrinted>2021-05-19T16:45:26Z</cp:lastPrinted>
  <dcterms:created xsi:type="dcterms:W3CDTF">2014-03-11T08:39:10Z</dcterms:created>
  <dcterms:modified xsi:type="dcterms:W3CDTF">2021-06-07T07:03:15Z</dcterms:modified>
</cp:coreProperties>
</file>